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3"/>
    <p:sldMasterId id="2147483787" r:id="rId4"/>
    <p:sldMasterId id="2147483868" r:id="rId5"/>
    <p:sldMasterId id="2147483813" r:id="rId6"/>
    <p:sldMasterId id="2147483839" r:id="rId7"/>
  </p:sldMasterIdLst>
  <p:notesMasterIdLst>
    <p:notesMasterId r:id="rId31"/>
  </p:notesMasterIdLst>
  <p:handoutMasterIdLst>
    <p:handoutMasterId r:id="rId32"/>
  </p:handoutMasterIdLst>
  <p:sldIdLst>
    <p:sldId id="485" r:id="rId8"/>
    <p:sldId id="507" r:id="rId9"/>
    <p:sldId id="508" r:id="rId10"/>
    <p:sldId id="511" r:id="rId11"/>
    <p:sldId id="509" r:id="rId12"/>
    <p:sldId id="510" r:id="rId13"/>
    <p:sldId id="512" r:id="rId14"/>
    <p:sldId id="528" r:id="rId15"/>
    <p:sldId id="513" r:id="rId16"/>
    <p:sldId id="514" r:id="rId17"/>
    <p:sldId id="515" r:id="rId18"/>
    <p:sldId id="516" r:id="rId19"/>
    <p:sldId id="517" r:id="rId20"/>
    <p:sldId id="518" r:id="rId21"/>
    <p:sldId id="519" r:id="rId22"/>
    <p:sldId id="520" r:id="rId23"/>
    <p:sldId id="523" r:id="rId24"/>
    <p:sldId id="521" r:id="rId25"/>
    <p:sldId id="522" r:id="rId26"/>
    <p:sldId id="524" r:id="rId27"/>
    <p:sldId id="525" r:id="rId28"/>
    <p:sldId id="526" r:id="rId29"/>
    <p:sldId id="527" r:id="rId30"/>
  </p:sldIdLst>
  <p:sldSz cx="12192000" cy="6858000"/>
  <p:notesSz cx="6858000" cy="9144000"/>
  <p:embeddedFontLst>
    <p:embeddedFont>
      <p:font typeface="Cambria Math" panose="02040503050406030204" pitchFamily="18" charset="0"/>
      <p:regular r:id="rId33"/>
    </p:embeddedFont>
    <p:embeddedFont>
      <p:font typeface="CBS NEW" panose="02000506080000020004" pitchFamily="2" charset="0"/>
      <p:regular r:id="rId34"/>
      <p:bold r:id="rId35"/>
    </p:embeddedFont>
    <p:embeddedFont>
      <p:font typeface="CBS Sans" panose="02000503000000020004" pitchFamily="2" charset="0"/>
      <p:regular r:id="rId36"/>
      <p:bold r:id="rId37"/>
      <p:italic r:id="rId38"/>
      <p:boldItalic r:id="rId39"/>
    </p:embeddedFont>
    <p:embeddedFont>
      <p:font typeface="CBS Serif" panose="02020603050705020204" pitchFamily="18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2" autoAdjust="0"/>
    <p:restoredTop sz="81048" autoAdjust="0"/>
  </p:normalViewPr>
  <p:slideViewPr>
    <p:cSldViewPr snapToGrid="0" showGuides="1">
      <p:cViewPr varScale="1">
        <p:scale>
          <a:sx n="89" d="100"/>
          <a:sy n="89" d="100"/>
        </p:scale>
        <p:origin x="584" y="1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65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7.fntdata"/><Relationship Id="rId21" Type="http://schemas.openxmlformats.org/officeDocument/2006/relationships/slide" Target="slides/slide14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5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4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8" Type="http://schemas.openxmlformats.org/officeDocument/2006/relationships/slide" Target="slides/slide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AE845206-9D4B-4268-8A29-9556DF4E229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760535" y="8752305"/>
            <a:ext cx="1592595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latin typeface="+mn-lt"/>
              </a:defRPr>
            </a:lvl1pPr>
          </a:lstStyle>
          <a:p>
            <a:fld id="{681EF29B-F0DE-4A5D-971E-F0D2D074F34E}" type="datetime4">
              <a:rPr lang="en-GB" smtClean="0"/>
              <a:t>10 October 2025</a:t>
            </a:fld>
            <a:endParaRPr lang="en-GB" sz="800" dirty="0"/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DF349B49-B9DF-4BAC-A781-810C4D36F4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760535" y="8570490"/>
            <a:ext cx="1592595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latin typeface="+mn-lt"/>
              </a:defRPr>
            </a:lvl1pPr>
          </a:lstStyle>
          <a:p>
            <a:fld id="{A16CFAD1-D197-4A88-B173-A6412E995EE5}" type="slidenum">
              <a:rPr lang="en-GB" smtClean="0"/>
              <a:pPr/>
              <a:t>‹nr.›</a:t>
            </a:fld>
            <a:endParaRPr lang="en-GB" sz="800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4B53B10D-D604-4E2D-B18E-A2B8163CC1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446366" y="8752305"/>
            <a:ext cx="4308538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latin typeface="+mn-lt"/>
              </a:defRPr>
            </a:lvl1pPr>
          </a:lstStyle>
          <a:p>
            <a:endParaRPr lang="en-GB" sz="800" dirty="0"/>
          </a:p>
        </p:txBody>
      </p:sp>
      <p:sp>
        <p:nvSpPr>
          <p:cNvPr id="13" name="Header Placeholder 12">
            <a:extLst>
              <a:ext uri="{FF2B5EF4-FFF2-40B4-BE49-F238E27FC236}">
                <a16:creationId xmlns:a16="http://schemas.microsoft.com/office/drawing/2014/main" id="{0225AF11-4B47-41F0-B130-3DC91DD63C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446366" y="8570490"/>
            <a:ext cx="4308538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latin typeface="+mn-lt"/>
              </a:defRPr>
            </a:lvl1pPr>
          </a:lstStyle>
          <a:p>
            <a:endParaRPr lang="en-GB" sz="800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78BE963C-30E1-480F-90A5-DC899A5862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539" y="653475"/>
            <a:ext cx="790813" cy="27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Notes Placeholder 7">
            <a:extLst>
              <a:ext uri="{FF2B5EF4-FFF2-40B4-BE49-F238E27FC236}">
                <a16:creationId xmlns:a16="http://schemas.microsoft.com/office/drawing/2014/main" id="{ED603FBB-C012-44F8-8D4E-1E5BCC6355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0000" y="5314247"/>
            <a:ext cx="6138000" cy="31109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Slide Image Placeholder 11">
            <a:extLst>
              <a:ext uri="{FF2B5EF4-FFF2-40B4-BE49-F238E27FC236}">
                <a16:creationId xmlns:a16="http://schemas.microsoft.com/office/drawing/2014/main" id="{CE09EA81-6923-4332-8C9E-30AE045AFB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60000" y="1479581"/>
            <a:ext cx="6138000" cy="345247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7" name="Date Placeholder 8">
            <a:extLst>
              <a:ext uri="{FF2B5EF4-FFF2-40B4-BE49-F238E27FC236}">
                <a16:creationId xmlns:a16="http://schemas.microsoft.com/office/drawing/2014/main" id="{8EBAC05E-8F24-4752-8343-003B6B511FC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760535" y="8752305"/>
            <a:ext cx="1737465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latin typeface="+mn-lt"/>
              </a:defRPr>
            </a:lvl1pPr>
          </a:lstStyle>
          <a:p>
            <a:fld id="{681EF29B-F0DE-4A5D-971E-F0D2D074F34E}" type="datetime4">
              <a:rPr lang="en-GB" smtClean="0"/>
              <a:t>10 October 2025</a:t>
            </a:fld>
            <a:endParaRPr lang="en-GB" sz="800" dirty="0"/>
          </a:p>
        </p:txBody>
      </p:sp>
      <p:sp>
        <p:nvSpPr>
          <p:cNvPr id="18" name="Slide Number Placeholder 9">
            <a:extLst>
              <a:ext uri="{FF2B5EF4-FFF2-40B4-BE49-F238E27FC236}">
                <a16:creationId xmlns:a16="http://schemas.microsoft.com/office/drawing/2014/main" id="{1D693BA3-BE27-457C-84EF-2CE89AE4DB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760535" y="8570490"/>
            <a:ext cx="1737465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latin typeface="+mn-lt"/>
              </a:defRPr>
            </a:lvl1pPr>
          </a:lstStyle>
          <a:p>
            <a:fld id="{A16CFAD1-D197-4A88-B173-A6412E995EE5}" type="slidenum">
              <a:rPr lang="en-GB" smtClean="0"/>
              <a:pPr/>
              <a:t>‹nr.›</a:t>
            </a:fld>
            <a:endParaRPr lang="en-GB" sz="800"/>
          </a:p>
        </p:txBody>
      </p:sp>
      <p:sp>
        <p:nvSpPr>
          <p:cNvPr id="19" name="Footer Placeholder 10">
            <a:extLst>
              <a:ext uri="{FF2B5EF4-FFF2-40B4-BE49-F238E27FC236}">
                <a16:creationId xmlns:a16="http://schemas.microsoft.com/office/drawing/2014/main" id="{F71DC945-9758-4703-A041-B00CC90596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353656" y="8752305"/>
            <a:ext cx="4401248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latin typeface="+mn-lt"/>
              </a:defRPr>
            </a:lvl1pPr>
          </a:lstStyle>
          <a:p>
            <a:endParaRPr lang="en-GB" sz="800"/>
          </a:p>
        </p:txBody>
      </p:sp>
      <p:sp>
        <p:nvSpPr>
          <p:cNvPr id="20" name="Header Placeholder 12">
            <a:extLst>
              <a:ext uri="{FF2B5EF4-FFF2-40B4-BE49-F238E27FC236}">
                <a16:creationId xmlns:a16="http://schemas.microsoft.com/office/drawing/2014/main" id="{9AA08409-7D69-4F6B-8F0E-3BF399AD47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53656" y="8570490"/>
            <a:ext cx="4401248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latin typeface="+mn-lt"/>
              </a:defRPr>
            </a:lvl1pPr>
          </a:lstStyle>
          <a:p>
            <a:endParaRPr lang="en-GB" sz="800" dirty="0"/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12EE6AFD-8389-461C-8245-FD3336A56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656" y="1045111"/>
            <a:ext cx="790813" cy="27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4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2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0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41226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5EE51-2793-8899-244D-D7F455A94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DEF71764-DFBA-60C7-1765-2B86D9BEBB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77C4DFEA-E6FD-99B2-7FE6-297EC9664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C0AE945-39A3-E3F9-F25A-0B1517643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10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654915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4B05E-4642-4AA4-3089-FCE151CFD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14166A35-3C4D-0089-FB88-96EBAFE927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72E2C31E-F0E6-5FDA-D622-C09E967CC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0D110A9-DA20-620F-DCEA-CADC2DA471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11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352550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B3ACA-1157-66E0-CCBD-540EF3C69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E4E97FB1-F5F2-CE7A-C5A4-6112E76D6C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F58DD1E2-17B4-5632-84D0-02F90AA9C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F4DF1A0-5D96-5D18-691E-B7C3A7FDBE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12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4149960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6FA47-38F5-2736-4932-D6344F9CE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E4C176D9-F2F8-9BFA-878C-2894308DB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41E72A04-FF52-42A8-71C1-9991721C6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8B23E876-C9AA-A761-7540-1429F4534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13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2126318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071FF-1C59-60A9-7AE4-C3D4147B4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E068743C-DD6D-8BB0-5C86-E5097AEE40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3CE27B1A-BEC1-9B3B-2798-73EDECCF3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2872223-0E54-4C8E-56E2-B317D27F3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14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2437577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4C1E-115D-25B3-2EEB-E13F1BAD7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941AA3AB-BC30-A33B-B01B-0D6F8639C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3265FDAB-3896-5495-AF83-A06DE9A62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D9C1D16-F566-67A4-7048-53CFE5B24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15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2892058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F0313-2E08-0FC2-C039-4855485EA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296E5E62-B2E1-7332-6C9B-8270BC8115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7B5A8128-CE87-F195-6DFD-494B7AC07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BB39483-BD64-8EE2-D298-7219D7E14A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16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854751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87189-2E7C-A0FA-9E64-D0732030E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ACFC971B-FE3C-D60E-CFD6-BB2163C438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FDA4A5D7-A680-9A4E-9C05-DAF9A2685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49A1F98-AD39-C3A1-4A1B-C0A0A6587E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17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287955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B2D16-0A90-B4C9-B21F-244C44F04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049F5A71-4337-6159-D24C-9057190275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F94D4760-795B-0857-A483-2F304A874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F5CC681-A2ED-0F4E-EA5F-FA1A3C0F9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18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448768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E654B-4CE4-7DF9-7A11-D4A3818A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C54B440B-06B3-96E9-D077-F864A295CE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8D1D6A3B-C05B-3263-8E5F-E70F18EB2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9D9A4A7-BDC1-7A92-B8EA-B209AE420F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19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581714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2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2442957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15C46-8360-FBB8-524D-3D6D7BD55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C3B51A50-BF00-9755-415F-03F7505ED9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D20505B5-8ED9-2DF5-9BEC-D7E3E58EC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CF9BB73C-E4EF-C488-16F0-C360B08B7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20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2453963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6BE84-FDA2-80F4-821F-177E5AD74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EEDF4CB0-9CA5-6F5D-E466-3C1983C7F2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984F466B-4E1D-5603-1A35-EAA70FE94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3498B42-E0D7-A208-3DAF-C6D38B50C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21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2873079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42F82-39C0-70A5-205A-421252FEC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5BF8E604-FF94-0272-3B58-6EDBEEF38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B57818CF-CB0C-5B3A-8ED0-28419BBF7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7D6D157-C7B3-0E05-24E4-AFD796408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22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749058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1FB6C-E0B8-1DFC-A445-324823D70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BE399281-EAF3-294B-A045-B387B5D7A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FB4BFABE-0075-DE04-4CED-B6F4CF4550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AF7F9FC-C656-28DC-4FBD-7F45E42404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23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337127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02D4B-1C49-C230-426D-BBF1E415A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D186B0B7-F2AD-FEC3-202C-C7C0ED641B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0E9D7407-8ED8-267F-0411-7641CAD51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Both"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31FD56F-EEFA-BE2F-7E24-D7661932A7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3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68093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3B9AD-CCD1-00A8-5F47-2E91F33B9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74F25378-B097-62C9-4782-4F0B416FD9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AFCAF9D4-9189-E852-7B92-0E611385A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Both"/>
            </a:pP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ACC33383-5F02-D503-F2A8-CC9D3B0CD1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4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2755074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71C7F-A881-C47E-9ACF-9071DCC2B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AC1F54EC-876A-D5C2-054F-59CEACAE5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183146AD-6E3B-C620-CBD9-18E23B7BB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 difference </a:t>
            </a:r>
            <a:r>
              <a:rPr lang="da-DK" dirty="0" err="1"/>
              <a:t>between</a:t>
            </a:r>
            <a:r>
              <a:rPr lang="da-DK" dirty="0"/>
              <a:t> proxy and IV is </a:t>
            </a:r>
            <a:r>
              <a:rPr lang="da-DK" dirty="0" err="1"/>
              <a:t>that</a:t>
            </a:r>
            <a:r>
              <a:rPr lang="da-DK" dirty="0"/>
              <a:t> a proxy </a:t>
            </a:r>
            <a:r>
              <a:rPr lang="da-DK" dirty="0" err="1"/>
              <a:t>addresses</a:t>
            </a:r>
            <a:r>
              <a:rPr lang="da-DK" dirty="0"/>
              <a:t> the issue with </a:t>
            </a:r>
            <a:r>
              <a:rPr lang="da-DK" dirty="0" err="1"/>
              <a:t>having</a:t>
            </a:r>
            <a:r>
              <a:rPr lang="da-DK" dirty="0"/>
              <a:t> an </a:t>
            </a:r>
            <a:r>
              <a:rPr lang="da-DK" dirty="0" err="1"/>
              <a:t>unmeasurable</a:t>
            </a:r>
            <a:r>
              <a:rPr lang="da-DK" dirty="0"/>
              <a:t> variable </a:t>
            </a:r>
            <a:r>
              <a:rPr lang="da-DK" dirty="0" err="1"/>
              <a:t>affecting</a:t>
            </a:r>
            <a:r>
              <a:rPr lang="da-DK" dirty="0"/>
              <a:t> y, </a:t>
            </a:r>
            <a:r>
              <a:rPr lang="da-DK" dirty="0" err="1"/>
              <a:t>while</a:t>
            </a:r>
            <a:r>
              <a:rPr lang="da-DK" dirty="0"/>
              <a:t> an instrument </a:t>
            </a:r>
            <a:r>
              <a:rPr lang="da-DK" dirty="0" err="1"/>
              <a:t>explains</a:t>
            </a:r>
            <a:r>
              <a:rPr lang="da-DK" dirty="0"/>
              <a:t> the </a:t>
            </a:r>
            <a:r>
              <a:rPr lang="da-DK" dirty="0" err="1"/>
              <a:t>unobservable</a:t>
            </a:r>
            <a:r>
              <a:rPr lang="da-DK" dirty="0"/>
              <a:t> factors </a:t>
            </a:r>
            <a:r>
              <a:rPr lang="da-DK" dirty="0" err="1"/>
              <a:t>affecting</a:t>
            </a:r>
            <a:r>
              <a:rPr lang="da-DK" dirty="0"/>
              <a:t> the </a:t>
            </a:r>
            <a:r>
              <a:rPr lang="da-DK" dirty="0" err="1"/>
              <a:t>endogenous</a:t>
            </a:r>
            <a:r>
              <a:rPr lang="da-DK" dirty="0"/>
              <a:t> variable (x*) and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affects</a:t>
            </a:r>
            <a:r>
              <a:rPr lang="da-DK" dirty="0"/>
              <a:t> y </a:t>
            </a:r>
            <a:r>
              <a:rPr lang="da-DK" dirty="0" err="1"/>
              <a:t>through</a:t>
            </a:r>
            <a:r>
              <a:rPr lang="da-DK" dirty="0"/>
              <a:t> x*</a:t>
            </a: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an IV: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Relevance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identified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testable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exclusion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(non-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testable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convincing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intuitive/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argument) </a:t>
            </a: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A82422C1-10F1-96F0-1EFA-C8F18F1B85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5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810340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03A47-5838-6CBC-DC15-702F28C9F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95C17870-90CD-D18B-67BD-C01F38FFF5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08AA7573-1355-B65A-7512-9AF2C7D1C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8E61FA7C-4111-8AAD-01C6-BBA787394B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6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925368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D299F-9E2A-7D3C-A30F-A493D582E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E7646BCC-394B-8A40-AF8A-CF1C5405D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07AD7C24-5C69-AD6A-3661-91C3AD204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AC89A8F6-E9DB-9FAE-3577-B2570C663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7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812706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BF249-BFA2-0658-00B1-3E669991B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F08B5BB6-B0AB-D3D3-685B-E22573931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D6B625A9-1585-2BEF-56B4-13F1361B0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D594114-D68F-C2F8-08E6-B72CAE1B62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8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53237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CE1EE-6A82-8E18-85C8-0DAC96628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5D1EC2BE-E8ED-6654-86BF-6CBF5F46C2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42BF24E2-09C3-5028-E77D-F6647D9E0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A332939-4C35-5F4C-7FAB-16ECE24EFA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9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82954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19E8C21D-363E-4C29-BCB1-2C67A41A6B1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6DB35B2F-204D-4092-A860-94E70637BD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1BEB41F5-194C-405C-8EDC-8C5E550FE0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F3640939-751B-4CA5-9E86-718C9AF969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8400" y="638119"/>
            <a:ext cx="4468600" cy="4628681"/>
          </a:xfrm>
          <a:noFill/>
        </p:spPr>
        <p:txBody>
          <a:bodyPr lIns="144000" tIns="108000"/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frame and insert picture using the Insert tab, Pictures</a:t>
            </a:r>
          </a:p>
        </p:txBody>
      </p:sp>
      <p:pic>
        <p:nvPicPr>
          <p:cNvPr id="9" name="Graphic partner logo">
            <a:extLst>
              <a:ext uri="{FF2B5EF4-FFF2-40B4-BE49-F238E27FC236}">
                <a16:creationId xmlns:a16="http://schemas.microsoft.com/office/drawing/2014/main" id="{53807A79-1D07-C1B9-6AE1-BFD891F316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8291" y="5915155"/>
            <a:ext cx="3805061" cy="304726"/>
          </a:xfrm>
          <a:prstGeom prst="rect">
            <a:avLst/>
          </a:prstGeom>
        </p:spPr>
      </p:pic>
      <p:pic>
        <p:nvPicPr>
          <p:cNvPr id="4" name="Logo">
            <a:extLst>
              <a:ext uri="{FF2B5EF4-FFF2-40B4-BE49-F238E27FC236}">
                <a16:creationId xmlns:a16="http://schemas.microsoft.com/office/drawing/2014/main" id="{62ECE481-87EA-EE63-1003-12EEB25285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635000" y="635000"/>
            <a:ext cx="1883189" cy="2844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DE93FC6-3BDA-4090-8FB4-40B37206E1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628649" y="2413000"/>
            <a:ext cx="10134601" cy="1942741"/>
          </a:xfrm>
        </p:spPr>
        <p:txBody>
          <a:bodyPr anchor="b" anchorCtr="0"/>
          <a:lstStyle>
            <a:lvl1pPr algn="l">
              <a:lnSpc>
                <a:spcPct val="70000"/>
              </a:lnSpc>
              <a:defRPr sz="8000" cap="all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628649" y="4392000"/>
            <a:ext cx="5407026" cy="3708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4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317BC51-5841-4CEE-B0E0-B7C175BDFB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28648" y="5914800"/>
            <a:ext cx="5407200" cy="165100"/>
          </a:xfrm>
        </p:spPr>
        <p:txBody>
          <a:bodyPr/>
          <a:lstStyle>
            <a:lvl1pPr marL="0" indent="0">
              <a:lnSpc>
                <a:spcPts val="1200"/>
              </a:lnSpc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2pPr>
            <a:lvl3pPr marL="0" indent="0"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3pPr>
            <a:lvl4pPr>
              <a:lnSpc>
                <a:spcPts val="1200"/>
              </a:lnSpc>
              <a:buNone/>
              <a:defRPr sz="1200" b="0">
                <a:solidFill>
                  <a:schemeClr val="bg2"/>
                </a:solidFill>
                <a:latin typeface="+mj-lt"/>
              </a:defRPr>
            </a:lvl4pPr>
            <a:lvl5pPr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6364D07-0917-4AA8-B1D2-3CCD03F2B9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28648" y="6095992"/>
            <a:ext cx="5407200" cy="165100"/>
          </a:xfrm>
        </p:spPr>
        <p:txBody>
          <a:bodyPr/>
          <a:lstStyle>
            <a:lvl1pPr marL="0" indent="0">
              <a:lnSpc>
                <a:spcPts val="1200"/>
              </a:lnSpc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2pPr>
            <a:lvl3pPr marL="0" indent="0"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3pPr>
            <a:lvl4pPr>
              <a:lnSpc>
                <a:spcPts val="1200"/>
              </a:lnSpc>
              <a:buNone/>
              <a:defRPr sz="1200" b="0">
                <a:solidFill>
                  <a:schemeClr val="bg2"/>
                </a:solidFill>
                <a:latin typeface="+mj-lt"/>
              </a:defRPr>
            </a:lvl4pPr>
            <a:lvl5pPr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Title and department</a:t>
            </a:r>
          </a:p>
        </p:txBody>
      </p:sp>
    </p:spTree>
    <p:extLst>
      <p:ext uri="{BB962C8B-B14F-4D97-AF65-F5344CB8AC3E}">
        <p14:creationId xmlns:p14="http://schemas.microsoft.com/office/powerpoint/2010/main" val="864389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A">
    <p:bg>
      <p:bgPr>
        <a:solidFill>
          <a:srgbClr val="4967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sidefod 10" hidden="1">
            <a:extLst>
              <a:ext uri="{FF2B5EF4-FFF2-40B4-BE49-F238E27FC236}">
                <a16:creationId xmlns:a16="http://schemas.microsoft.com/office/drawing/2014/main" id="{8B3E9449-8BDC-4F4D-9E0B-42AEC00E7F5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dato 5" hidden="1">
            <a:extLst>
              <a:ext uri="{FF2B5EF4-FFF2-40B4-BE49-F238E27FC236}">
                <a16:creationId xmlns:a16="http://schemas.microsoft.com/office/drawing/2014/main" id="{DBAC9DD4-0639-4C3E-A3CE-C672C4B49FB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8CFCFC52-BC2A-43CC-9A88-9D21AEE0EE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630000" y="6223001"/>
            <a:ext cx="802800" cy="281841"/>
          </a:xfrm>
          <a:prstGeom prst="rect">
            <a:avLst/>
          </a:prstGeom>
        </p:spPr>
      </p:pic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1763" y="566738"/>
            <a:ext cx="5400000" cy="5237163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5DFEBD-49F3-4E79-BED6-B54E69594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8650" y="1587600"/>
            <a:ext cx="10013950" cy="738000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black">
          <a:xfrm>
            <a:off x="628650" y="2540000"/>
            <a:ext cx="4486275" cy="3263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D36EF7-26E4-63FD-45EB-FF06647A2F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897252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sidefod 5" hidden="1">
            <a:extLst>
              <a:ext uri="{FF2B5EF4-FFF2-40B4-BE49-F238E27FC236}">
                <a16:creationId xmlns:a16="http://schemas.microsoft.com/office/drawing/2014/main" id="{32E8478F-E257-4A34-86AA-968332682A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dato 4" hidden="1">
            <a:extLst>
              <a:ext uri="{FF2B5EF4-FFF2-40B4-BE49-F238E27FC236}">
                <a16:creationId xmlns:a16="http://schemas.microsoft.com/office/drawing/2014/main" id="{96F7C0D5-3FAA-48BB-A890-72474256E12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1763" y="566738"/>
            <a:ext cx="5400000" cy="5237163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5DFEBD-49F3-4E79-BED6-B54E69594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587600"/>
            <a:ext cx="10013950" cy="73800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49" y="2540000"/>
            <a:ext cx="5007600" cy="326390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45CD0A-A747-CC50-3A0D-ACB4FFCB47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45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except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sidefod 3" hidden="1">
            <a:extLst>
              <a:ext uri="{FF2B5EF4-FFF2-40B4-BE49-F238E27FC236}">
                <a16:creationId xmlns:a16="http://schemas.microsoft.com/office/drawing/2014/main" id="{17BD1E1F-BCC9-4F6A-B483-4CB5EAE90D7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Pladsholder til dato 2" hidden="1">
            <a:extLst>
              <a:ext uri="{FF2B5EF4-FFF2-40B4-BE49-F238E27FC236}">
                <a16:creationId xmlns:a16="http://schemas.microsoft.com/office/drawing/2014/main" id="{75B82C6B-D104-4A7B-8A9E-4D18CB8A43DD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96668F-3277-3D10-6CC8-74BC401C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9"/>
            <a:ext cx="10933113" cy="482125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6ED7E-909D-CA5E-DFFA-F05B057C992A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30000" y="1050925"/>
            <a:ext cx="10933200" cy="4095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1C3388-C591-66D3-1F86-B5667DDD718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3923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idefod 2" hidden="1">
            <a:extLst>
              <a:ext uri="{FF2B5EF4-FFF2-40B4-BE49-F238E27FC236}">
                <a16:creationId xmlns:a16="http://schemas.microsoft.com/office/drawing/2014/main" id="{A1D29FA4-3161-4000-9CA5-9BBCAD7A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Pladsholder til dato 1" hidden="1">
            <a:extLst>
              <a:ext uri="{FF2B5EF4-FFF2-40B4-BE49-F238E27FC236}">
                <a16:creationId xmlns:a16="http://schemas.microsoft.com/office/drawing/2014/main" id="{2080828B-A00C-4776-9748-C8755F1E5A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B0BDA-7D29-A2BC-FB15-634A44955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165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 (except title)">
    <p:bg>
      <p:bgPr>
        <a:solidFill>
          <a:srgbClr val="4967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idefod 2" hidden="1">
            <a:extLst>
              <a:ext uri="{FF2B5EF4-FFF2-40B4-BE49-F238E27FC236}">
                <a16:creationId xmlns:a16="http://schemas.microsoft.com/office/drawing/2014/main" id="{A1D29FA4-3161-4000-9CA5-9BBCAD7A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Pladsholder til dato 1" hidden="1">
            <a:extLst>
              <a:ext uri="{FF2B5EF4-FFF2-40B4-BE49-F238E27FC236}">
                <a16:creationId xmlns:a16="http://schemas.microsoft.com/office/drawing/2014/main" id="{2080828B-A00C-4776-9748-C8755F1E5A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86DE7699-0413-48DA-AA95-1D3984FCF4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000" y="6223002"/>
            <a:ext cx="790813" cy="27877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5F5F32A-9843-0B1D-64B0-4BA3AE83A9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9"/>
            <a:ext cx="10933113" cy="482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04AC53A-F546-62F1-5551-0B11EC245D2F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30000" y="1050925"/>
            <a:ext cx="10933200" cy="4095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6171F-881F-2D02-96DE-249DB98631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89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1 column XL tex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sidefod 7" hidden="1">
            <a:extLst>
              <a:ext uri="{FF2B5EF4-FFF2-40B4-BE49-F238E27FC236}">
                <a16:creationId xmlns:a16="http://schemas.microsoft.com/office/drawing/2014/main" id="{C8E8E6C0-7540-4D99-B121-7FBF5282E2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dato 6" hidden="1">
            <a:extLst>
              <a:ext uri="{FF2B5EF4-FFF2-40B4-BE49-F238E27FC236}">
                <a16:creationId xmlns:a16="http://schemas.microsoft.com/office/drawing/2014/main" id="{04E94059-5158-4331-ACE1-E8A6B8D7355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62EB2-10FA-BD11-8EA4-BFC420D90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8"/>
            <a:ext cx="10933113" cy="576000"/>
          </a:xfrm>
        </p:spPr>
        <p:txBody>
          <a:bodyPr/>
          <a:lstStyle/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1551600" y="1731600"/>
            <a:ext cx="9090000" cy="4071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40B88-0304-3730-682D-19C54BBE9F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3609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1 column XL text B">
    <p:bg>
      <p:bgPr>
        <a:solidFill>
          <a:srgbClr val="4967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sidefod 7" hidden="1">
            <a:extLst>
              <a:ext uri="{FF2B5EF4-FFF2-40B4-BE49-F238E27FC236}">
                <a16:creationId xmlns:a16="http://schemas.microsoft.com/office/drawing/2014/main" id="{C8E8E6C0-7540-4D99-B121-7FBF5282E2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04E94059-5158-4331-ACE1-E8A6B8D7355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62EB2-10FA-BD11-8EA4-BFC420D90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8"/>
            <a:ext cx="10933113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1551600" y="1731600"/>
            <a:ext cx="9090000" cy="4071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40B88-0304-3730-682D-19C54BBE9F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B385A7A5-9102-F6C2-5C14-91C4012DE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000" y="6223002"/>
            <a:ext cx="790813" cy="27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46888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XL tex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sidefod 5" hidden="1">
            <a:extLst>
              <a:ext uri="{FF2B5EF4-FFF2-40B4-BE49-F238E27FC236}">
                <a16:creationId xmlns:a16="http://schemas.microsoft.com/office/drawing/2014/main" id="{45519855-44CB-4DC4-98A3-1F8990198C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dato 4" hidden="1">
            <a:extLst>
              <a:ext uri="{FF2B5EF4-FFF2-40B4-BE49-F238E27FC236}">
                <a16:creationId xmlns:a16="http://schemas.microsoft.com/office/drawing/2014/main" id="{123E49E7-5D31-416E-AFF0-DB52F2D496B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1763" y="568799"/>
            <a:ext cx="5400000" cy="5235102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DBE851D-676D-FC3A-DC08-DFB3D6559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8"/>
            <a:ext cx="5007599" cy="576000"/>
          </a:xfrm>
        </p:spPr>
        <p:txBody>
          <a:bodyPr/>
          <a:lstStyle/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28649" y="1720800"/>
            <a:ext cx="5007600" cy="408240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C56E4-DC2E-EE59-FDED-54DE419221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5770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XL text B">
    <p:bg>
      <p:bgPr>
        <a:solidFill>
          <a:srgbClr val="4967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sidefod 5" hidden="1">
            <a:extLst>
              <a:ext uri="{FF2B5EF4-FFF2-40B4-BE49-F238E27FC236}">
                <a16:creationId xmlns:a16="http://schemas.microsoft.com/office/drawing/2014/main" id="{45519855-44CB-4DC4-98A3-1F8990198C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dato 4" hidden="1">
            <a:extLst>
              <a:ext uri="{FF2B5EF4-FFF2-40B4-BE49-F238E27FC236}">
                <a16:creationId xmlns:a16="http://schemas.microsoft.com/office/drawing/2014/main" id="{123E49E7-5D31-416E-AFF0-DB52F2D496B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1763" y="568799"/>
            <a:ext cx="5400000" cy="5235102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09B74161-2DD8-0833-4BF0-66B404B1C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000" y="6223002"/>
            <a:ext cx="790813" cy="27877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DBE851D-676D-FC3A-DC08-DFB3D6559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8"/>
            <a:ext cx="5007599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28649" y="1720800"/>
            <a:ext cx="5007600" cy="4082400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C56E4-DC2E-EE59-FDED-54DE419221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5649113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 XL tex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sidefod 5" hidden="1">
            <a:extLst>
              <a:ext uri="{FF2B5EF4-FFF2-40B4-BE49-F238E27FC236}">
                <a16:creationId xmlns:a16="http://schemas.microsoft.com/office/drawing/2014/main" id="{45519855-44CB-4DC4-98A3-1F8990198C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dato 4" hidden="1">
            <a:extLst>
              <a:ext uri="{FF2B5EF4-FFF2-40B4-BE49-F238E27FC236}">
                <a16:creationId xmlns:a16="http://schemas.microsoft.com/office/drawing/2014/main" id="{123E49E7-5D31-416E-AFF0-DB52F2D496B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0000" y="1587600"/>
            <a:ext cx="5400000" cy="4219200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DBE851D-676D-FC3A-DC08-DFB3D6559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8"/>
            <a:ext cx="10933113" cy="576000"/>
          </a:xfrm>
        </p:spPr>
        <p:txBody>
          <a:bodyPr/>
          <a:lstStyle/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555600" y="1587600"/>
            <a:ext cx="5007600" cy="4219200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C56E4-DC2E-EE59-FDED-54DE419221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71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19E8C21D-363E-4C29-BCB1-2C67A41A6B1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6DB35B2F-204D-4092-A860-94E70637BD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1BEB41F5-194C-405C-8EDC-8C5E550FE0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4" name="Background">
            <a:extLst>
              <a:ext uri="{FF2B5EF4-FFF2-40B4-BE49-F238E27FC236}">
                <a16:creationId xmlns:a16="http://schemas.microsoft.com/office/drawing/2014/main" id="{8FCEE271-CDEA-4163-9FB9-01DB30B3CA80}"/>
              </a:ext>
            </a:extLst>
          </p:cNvPr>
          <p:cNvSpPr/>
          <p:nvPr userDrawn="1"/>
        </p:nvSpPr>
        <p:spPr>
          <a:xfrm>
            <a:off x="-1200" y="0"/>
            <a:ext cx="12193200" cy="686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F3640939-751B-4CA5-9E86-718C9AF969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8400" y="638119"/>
            <a:ext cx="4468600" cy="4628681"/>
          </a:xfrm>
          <a:noFill/>
        </p:spPr>
        <p:txBody>
          <a:bodyPr lIns="144000" tIns="108000"/>
          <a:lstStyle>
            <a:lvl1pPr marL="0" indent="0" algn="l">
              <a:buNone/>
              <a:defRPr sz="1600"/>
            </a:lvl1pPr>
          </a:lstStyle>
          <a:p>
            <a:r>
              <a:rPr lang="en-GB" dirty="0"/>
              <a:t>Click on frame and insert picture using the Insert tab, Pictures</a:t>
            </a:r>
          </a:p>
          <a:p>
            <a:endParaRPr lang="en-GB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31D87C8E-EF65-98D6-7620-8ECCDAA398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5000" y="636922"/>
            <a:ext cx="1883189" cy="2805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8649" y="2413000"/>
            <a:ext cx="10134601" cy="1942741"/>
          </a:xfrm>
        </p:spPr>
        <p:txBody>
          <a:bodyPr anchor="b" anchorCtr="0"/>
          <a:lstStyle>
            <a:lvl1pPr algn="l">
              <a:lnSpc>
                <a:spcPct val="70000"/>
              </a:lnSpc>
              <a:defRPr sz="8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title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8649" y="4392000"/>
            <a:ext cx="5407026" cy="3708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4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317BC51-5841-4CEE-B0E0-B7C175BDFB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648" y="5914800"/>
            <a:ext cx="5407200" cy="165100"/>
          </a:xfrm>
        </p:spPr>
        <p:txBody>
          <a:bodyPr/>
          <a:lstStyle>
            <a:lvl1pPr marL="0" indent="0">
              <a:lnSpc>
                <a:spcPts val="1200"/>
              </a:lnSpc>
              <a:buNone/>
              <a:defRPr sz="1000">
                <a:solidFill>
                  <a:schemeClr val="accent1"/>
                </a:solidFill>
                <a:latin typeface="+mn-lt"/>
              </a:defRPr>
            </a:lvl1pPr>
            <a:lvl2pPr marL="0" indent="0"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2pPr>
            <a:lvl3pPr marL="0" indent="0"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3pPr>
            <a:lvl4pPr>
              <a:lnSpc>
                <a:spcPts val="1200"/>
              </a:lnSpc>
              <a:buNone/>
              <a:defRPr sz="1200" b="0">
                <a:solidFill>
                  <a:schemeClr val="bg2"/>
                </a:solidFill>
                <a:latin typeface="+mj-lt"/>
              </a:defRPr>
            </a:lvl4pPr>
            <a:lvl5pPr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6364D07-0917-4AA8-B1D2-3CCD03F2B9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8" y="6095992"/>
            <a:ext cx="5407200" cy="165100"/>
          </a:xfrm>
        </p:spPr>
        <p:txBody>
          <a:bodyPr/>
          <a:lstStyle>
            <a:lvl1pPr marL="0" indent="0">
              <a:lnSpc>
                <a:spcPts val="1200"/>
              </a:lnSpc>
              <a:buNone/>
              <a:defRPr sz="1000">
                <a:solidFill>
                  <a:schemeClr val="accent1"/>
                </a:solidFill>
                <a:latin typeface="+mn-lt"/>
              </a:defRPr>
            </a:lvl1pPr>
            <a:lvl2pPr marL="0" indent="0"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2pPr>
            <a:lvl3pPr marL="0" indent="0"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3pPr>
            <a:lvl4pPr>
              <a:lnSpc>
                <a:spcPts val="1200"/>
              </a:lnSpc>
              <a:buNone/>
              <a:defRPr sz="1200" b="0">
                <a:solidFill>
                  <a:schemeClr val="bg2"/>
                </a:solidFill>
                <a:latin typeface="+mj-lt"/>
              </a:defRPr>
            </a:lvl4pPr>
            <a:lvl5pPr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Title and department</a:t>
            </a:r>
          </a:p>
        </p:txBody>
      </p:sp>
      <p:pic>
        <p:nvPicPr>
          <p:cNvPr id="5" name="Graphic partner logo">
            <a:extLst>
              <a:ext uri="{FF2B5EF4-FFF2-40B4-BE49-F238E27FC236}">
                <a16:creationId xmlns:a16="http://schemas.microsoft.com/office/drawing/2014/main" id="{2CFE7264-2DEB-A659-C8B8-F995BEB18A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758291" y="5915155"/>
            <a:ext cx="3805061" cy="30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12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 XL text B">
    <p:bg>
      <p:bgPr>
        <a:solidFill>
          <a:srgbClr val="4967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sidefod 5" hidden="1">
            <a:extLst>
              <a:ext uri="{FF2B5EF4-FFF2-40B4-BE49-F238E27FC236}">
                <a16:creationId xmlns:a16="http://schemas.microsoft.com/office/drawing/2014/main" id="{45519855-44CB-4DC4-98A3-1F8990198C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dato 4" hidden="1">
            <a:extLst>
              <a:ext uri="{FF2B5EF4-FFF2-40B4-BE49-F238E27FC236}">
                <a16:creationId xmlns:a16="http://schemas.microsoft.com/office/drawing/2014/main" id="{123E49E7-5D31-416E-AFF0-DB52F2D496B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74F00358-3319-D2C8-FC05-AC18BA22EE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000" y="6223002"/>
            <a:ext cx="790813" cy="278775"/>
          </a:xfrm>
          <a:prstGeom prst="rect">
            <a:avLst/>
          </a:prstGeom>
        </p:spPr>
      </p:pic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0000" y="1587600"/>
            <a:ext cx="5400000" cy="4219200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DBE851D-676D-FC3A-DC08-DFB3D6559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8"/>
            <a:ext cx="10933113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555600" y="1587600"/>
            <a:ext cx="5007600" cy="4219200"/>
          </a:xfrm>
          <a:prstGeom prst="rect">
            <a:avLst/>
          </a:prstGeo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C56E4-DC2E-EE59-FDED-54DE419221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554361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2 columns XL tex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sidefod 4" hidden="1">
            <a:extLst>
              <a:ext uri="{FF2B5EF4-FFF2-40B4-BE49-F238E27FC236}">
                <a16:creationId xmlns:a16="http://schemas.microsoft.com/office/drawing/2014/main" id="{22B10D70-E1B6-4BB2-9C55-48F0C0F9D0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B8FAAC1E-3398-4ABC-A52A-664F6BC8458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A1494-E98C-2074-F014-BEFD4F239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8"/>
            <a:ext cx="4921200" cy="576000"/>
          </a:xfrm>
        </p:spPr>
        <p:txBody>
          <a:bodyPr/>
          <a:lstStyle/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B584644-661D-06C4-E5F9-1DB573785BB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530399" y="576000"/>
            <a:ext cx="5031363" cy="576000"/>
          </a:xfrm>
          <a:prstGeom prst="rect">
            <a:avLst/>
          </a:prstGeom>
        </p:spPr>
        <p:txBody>
          <a:bodyPr tIns="18000"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3600" b="1" kern="1200" cap="none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28649" y="1710000"/>
            <a:ext cx="5007425" cy="409320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54337" y="1710000"/>
            <a:ext cx="5007426" cy="409320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75201-3CA8-262D-D068-1701A3D72A1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16826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2 columns XL text B">
    <p:bg>
      <p:bgPr>
        <a:solidFill>
          <a:srgbClr val="4967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sidefod 4" hidden="1">
            <a:extLst>
              <a:ext uri="{FF2B5EF4-FFF2-40B4-BE49-F238E27FC236}">
                <a16:creationId xmlns:a16="http://schemas.microsoft.com/office/drawing/2014/main" id="{22B10D70-E1B6-4BB2-9C55-48F0C0F9D0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B8FAAC1E-3398-4ABC-A52A-664F6BC8458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231E2165-2ED0-E7CE-C477-60B86FB362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000" y="6223002"/>
            <a:ext cx="790813" cy="278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EA1494-E98C-2074-F014-BEFD4F239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8"/>
            <a:ext cx="49212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B584644-661D-06C4-E5F9-1DB573785BB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530399" y="576000"/>
            <a:ext cx="5031363" cy="576000"/>
          </a:xfrm>
          <a:prstGeom prst="rect">
            <a:avLst/>
          </a:prstGeom>
        </p:spPr>
        <p:txBody>
          <a:bodyPr tIns="18000"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36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28649" y="1710000"/>
            <a:ext cx="5007425" cy="409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54337" y="1710000"/>
            <a:ext cx="5007426" cy="409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75201-3CA8-262D-D068-1701A3D72A1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0529629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 Pictur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6" hidden="1">
            <a:extLst>
              <a:ext uri="{FF2B5EF4-FFF2-40B4-BE49-F238E27FC236}">
                <a16:creationId xmlns:a16="http://schemas.microsoft.com/office/drawing/2014/main" id="{1A720CDE-06B6-4983-9A87-F49D92F4976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10" hidden="1">
            <a:extLst>
              <a:ext uri="{FF2B5EF4-FFF2-40B4-BE49-F238E27FC236}">
                <a16:creationId xmlns:a16="http://schemas.microsoft.com/office/drawing/2014/main" id="{714F8B58-5B54-40CA-B779-ABC1C0CA9F7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2" name="Footer Placeholder 8" hidden="1">
            <a:extLst>
              <a:ext uri="{FF2B5EF4-FFF2-40B4-BE49-F238E27FC236}">
                <a16:creationId xmlns:a16="http://schemas.microsoft.com/office/drawing/2014/main" id="{CAFA3EED-A6D3-4FCC-B004-BC4C28ABD7D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Background"/>
          <p:cNvSpPr/>
          <p:nvPr userDrawn="1"/>
        </p:nvSpPr>
        <p:spPr bwMode="ltGray">
          <a:xfrm>
            <a:off x="0" y="0"/>
            <a:ext cx="12193200" cy="686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2AF1F26B-ECB9-4592-91B8-A74FD62FBF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000" y="6223002"/>
            <a:ext cx="790813" cy="278775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C4B22A5-E86B-4DE9-A7B1-27CD401AB4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8400" y="0"/>
            <a:ext cx="4468600" cy="3363913"/>
          </a:xfrm>
          <a:prstGeom prst="rect">
            <a:avLst/>
          </a:prstGeom>
          <a:noFill/>
        </p:spPr>
        <p:txBody>
          <a:bodyPr lIns="144000" tIns="108000"/>
          <a:lstStyle>
            <a:lvl1pPr marL="0" indent="0" algn="l">
              <a:buNone/>
              <a:defRPr sz="1600"/>
            </a:lvl1pPr>
          </a:lstStyle>
          <a:p>
            <a:r>
              <a:rPr lang="en-GB" dirty="0"/>
              <a:t>Click on frame and insert picture using the Insert tab, Pictures</a:t>
            </a:r>
          </a:p>
          <a:p>
            <a:endParaRPr lang="en-GB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0748FD1D-7DA3-48E7-8A38-F13817B14E8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649" y="2540000"/>
            <a:ext cx="3563939" cy="3263900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C9050718-9E01-4746-AC5D-5CB087ED3B8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56325" y="4443413"/>
            <a:ext cx="3563939" cy="2414587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29999" y="1460500"/>
            <a:ext cx="10012601" cy="10541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7000"/>
              </a:lnSpc>
              <a:defRPr sz="8000" cap="all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1048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 Pictur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6" hidden="1">
            <a:extLst>
              <a:ext uri="{FF2B5EF4-FFF2-40B4-BE49-F238E27FC236}">
                <a16:creationId xmlns:a16="http://schemas.microsoft.com/office/drawing/2014/main" id="{1A720CDE-06B6-4983-9A87-F49D92F4976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10" hidden="1">
            <a:extLst>
              <a:ext uri="{FF2B5EF4-FFF2-40B4-BE49-F238E27FC236}">
                <a16:creationId xmlns:a16="http://schemas.microsoft.com/office/drawing/2014/main" id="{714F8B58-5B54-40CA-B779-ABC1C0CA9F7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2" name="Footer Placeholder 8" hidden="1">
            <a:extLst>
              <a:ext uri="{FF2B5EF4-FFF2-40B4-BE49-F238E27FC236}">
                <a16:creationId xmlns:a16="http://schemas.microsoft.com/office/drawing/2014/main" id="{25F06D67-076D-44D1-BD6C-7B103DD2C65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C4B22A5-E86B-4DE9-A7B1-27CD401AB4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8400" y="0"/>
            <a:ext cx="4468600" cy="3363913"/>
          </a:xfrm>
          <a:prstGeom prst="rect">
            <a:avLst/>
          </a:prstGeom>
          <a:noFill/>
        </p:spPr>
        <p:txBody>
          <a:bodyPr lIns="144000" tIns="108000"/>
          <a:lstStyle>
            <a:lvl1pPr marL="0" indent="0" algn="l">
              <a:buNone/>
              <a:defRPr sz="1600"/>
            </a:lvl1pPr>
          </a:lstStyle>
          <a:p>
            <a:r>
              <a:rPr lang="en-GB" dirty="0"/>
              <a:t>Click on frame and insert picture using the Insert tab, Pictures</a:t>
            </a:r>
          </a:p>
          <a:p>
            <a:endParaRPr lang="en-GB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0748FD1D-7DA3-48E7-8A38-F13817B14E8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649" y="2540000"/>
            <a:ext cx="3563939" cy="3263900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C9050718-9E01-4746-AC5D-5CB087ED3B8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56325" y="4443413"/>
            <a:ext cx="3563939" cy="2414587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9999" y="1460500"/>
            <a:ext cx="10012601" cy="10541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7000"/>
              </a:lnSpc>
              <a:defRPr sz="8000" cap="all" baseline="0">
                <a:solidFill>
                  <a:srgbClr val="4967AA"/>
                </a:solidFill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26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 Pictur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6" hidden="1">
            <a:extLst>
              <a:ext uri="{FF2B5EF4-FFF2-40B4-BE49-F238E27FC236}">
                <a16:creationId xmlns:a16="http://schemas.microsoft.com/office/drawing/2014/main" id="{1A720CDE-06B6-4983-9A87-F49D92F4976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10" hidden="1">
            <a:extLst>
              <a:ext uri="{FF2B5EF4-FFF2-40B4-BE49-F238E27FC236}">
                <a16:creationId xmlns:a16="http://schemas.microsoft.com/office/drawing/2014/main" id="{714F8B58-5B54-40CA-B779-ABC1C0CA9F7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0" name="Footer Placeholder 8" hidden="1">
            <a:extLst>
              <a:ext uri="{FF2B5EF4-FFF2-40B4-BE49-F238E27FC236}">
                <a16:creationId xmlns:a16="http://schemas.microsoft.com/office/drawing/2014/main" id="{AE5594B7-AFEF-413F-9CF8-40EE1D41385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Background"/>
          <p:cNvSpPr/>
          <p:nvPr userDrawn="1"/>
        </p:nvSpPr>
        <p:spPr bwMode="invGray">
          <a:xfrm>
            <a:off x="0" y="0"/>
            <a:ext cx="12193200" cy="686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2AF1F26B-ECB9-4592-91B8-A74FD62FBF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000" y="6223002"/>
            <a:ext cx="790813" cy="278775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0748FD1D-7DA3-48E7-8A38-F13817B14E8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4826" y="628650"/>
            <a:ext cx="7247176" cy="5177265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30000" y="1585913"/>
            <a:ext cx="6326426" cy="3683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7000"/>
              </a:lnSpc>
              <a:defRPr sz="8000" cap="all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07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 Pictur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6" hidden="1">
            <a:extLst>
              <a:ext uri="{FF2B5EF4-FFF2-40B4-BE49-F238E27FC236}">
                <a16:creationId xmlns:a16="http://schemas.microsoft.com/office/drawing/2014/main" id="{1A720CDE-06B6-4983-9A87-F49D92F4976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10" hidden="1">
            <a:extLst>
              <a:ext uri="{FF2B5EF4-FFF2-40B4-BE49-F238E27FC236}">
                <a16:creationId xmlns:a16="http://schemas.microsoft.com/office/drawing/2014/main" id="{714F8B58-5B54-40CA-B779-ABC1C0CA9F7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C9CD5E13-D6AE-41D5-8917-EB5492EC396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0748FD1D-7DA3-48E7-8A38-F13817B14E8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4826" y="628650"/>
            <a:ext cx="7247176" cy="5177265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000" y="1585913"/>
            <a:ext cx="6326426" cy="3683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7000"/>
              </a:lnSpc>
              <a:defRPr sz="8000" cap="all" baseline="0">
                <a:solidFill>
                  <a:srgbClr val="4967AA"/>
                </a:solidFill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7967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nd Pictur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6" hidden="1">
            <a:extLst>
              <a:ext uri="{FF2B5EF4-FFF2-40B4-BE49-F238E27FC236}">
                <a16:creationId xmlns:a16="http://schemas.microsoft.com/office/drawing/2014/main" id="{1A720CDE-06B6-4983-9A87-F49D92F4976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10" hidden="1">
            <a:extLst>
              <a:ext uri="{FF2B5EF4-FFF2-40B4-BE49-F238E27FC236}">
                <a16:creationId xmlns:a16="http://schemas.microsoft.com/office/drawing/2014/main" id="{714F8B58-5B54-40CA-B779-ABC1C0CA9F7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B065A66D-84CD-4AB9-B79C-02EAF8BCEF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Background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C2EC359-F801-A5A7-2014-620466D819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329876 w 12192000"/>
              <a:gd name="connsiteY0" fmla="*/ 6439087 h 6858000"/>
              <a:gd name="connsiteX1" fmla="*/ 1324187 w 12192000"/>
              <a:gd name="connsiteY1" fmla="*/ 6453879 h 6858000"/>
              <a:gd name="connsiteX2" fmla="*/ 1310134 w 12192000"/>
              <a:gd name="connsiteY2" fmla="*/ 6497573 h 6858000"/>
              <a:gd name="connsiteX3" fmla="*/ 1327942 w 12192000"/>
              <a:gd name="connsiteY3" fmla="*/ 6497573 h 6858000"/>
              <a:gd name="connsiteX4" fmla="*/ 1330047 w 12192000"/>
              <a:gd name="connsiteY4" fmla="*/ 6439713 h 6858000"/>
              <a:gd name="connsiteX5" fmla="*/ 1330047 w 12192000"/>
              <a:gd name="connsiteY5" fmla="*/ 6439087 h 6858000"/>
              <a:gd name="connsiteX6" fmla="*/ 1343701 w 12192000"/>
              <a:gd name="connsiteY6" fmla="*/ 6404496 h 6858000"/>
              <a:gd name="connsiteX7" fmla="*/ 1343075 w 12192000"/>
              <a:gd name="connsiteY7" fmla="*/ 6406829 h 6858000"/>
              <a:gd name="connsiteX8" fmla="*/ 1340742 w 12192000"/>
              <a:gd name="connsiteY8" fmla="*/ 6411039 h 6858000"/>
              <a:gd name="connsiteX9" fmla="*/ 1338410 w 12192000"/>
              <a:gd name="connsiteY9" fmla="*/ 6417012 h 6858000"/>
              <a:gd name="connsiteX10" fmla="*/ 1338410 w 12192000"/>
              <a:gd name="connsiteY10" fmla="*/ 6424921 h 6858000"/>
              <a:gd name="connsiteX11" fmla="*/ 1336817 w 12192000"/>
              <a:gd name="connsiteY11" fmla="*/ 6471516 h 6858000"/>
              <a:gd name="connsiteX12" fmla="*/ 1335849 w 12192000"/>
              <a:gd name="connsiteY12" fmla="*/ 6497174 h 6858000"/>
              <a:gd name="connsiteX13" fmla="*/ 1418970 w 12192000"/>
              <a:gd name="connsiteY13" fmla="*/ 6497174 h 6858000"/>
              <a:gd name="connsiteX14" fmla="*/ 1418970 w 12192000"/>
              <a:gd name="connsiteY14" fmla="*/ 6456610 h 6858000"/>
              <a:gd name="connsiteX15" fmla="*/ 1416694 w 12192000"/>
              <a:gd name="connsiteY15" fmla="*/ 6456610 h 6858000"/>
              <a:gd name="connsiteX16" fmla="*/ 1355648 w 12192000"/>
              <a:gd name="connsiteY16" fmla="*/ 6412461 h 6858000"/>
              <a:gd name="connsiteX17" fmla="*/ 1355705 w 12192000"/>
              <a:gd name="connsiteY17" fmla="*/ 6412518 h 6858000"/>
              <a:gd name="connsiteX18" fmla="*/ 1348081 w 12192000"/>
              <a:gd name="connsiteY18" fmla="*/ 6407113 h 6858000"/>
              <a:gd name="connsiteX19" fmla="*/ 1347683 w 12192000"/>
              <a:gd name="connsiteY19" fmla="*/ 6406772 h 6858000"/>
              <a:gd name="connsiteX20" fmla="*/ 1345976 w 12192000"/>
              <a:gd name="connsiteY20" fmla="*/ 6405805 h 6858000"/>
              <a:gd name="connsiteX21" fmla="*/ 1345578 w 12192000"/>
              <a:gd name="connsiteY21" fmla="*/ 6405805 h 6858000"/>
              <a:gd name="connsiteX22" fmla="*/ 1343701 w 12192000"/>
              <a:gd name="connsiteY22" fmla="*/ 6404496 h 6858000"/>
              <a:gd name="connsiteX23" fmla="*/ 825747 w 12192000"/>
              <a:gd name="connsiteY23" fmla="*/ 6378211 h 6858000"/>
              <a:gd name="connsiteX24" fmla="*/ 848504 w 12192000"/>
              <a:gd name="connsiteY24" fmla="*/ 6378211 h 6858000"/>
              <a:gd name="connsiteX25" fmla="*/ 854876 w 12192000"/>
              <a:gd name="connsiteY25" fmla="*/ 6380202 h 6858000"/>
              <a:gd name="connsiteX26" fmla="*/ 857949 w 12192000"/>
              <a:gd name="connsiteY26" fmla="*/ 6385892 h 6858000"/>
              <a:gd name="connsiteX27" fmla="*/ 857949 w 12192000"/>
              <a:gd name="connsiteY27" fmla="*/ 6445970 h 6858000"/>
              <a:gd name="connsiteX28" fmla="*/ 854706 w 12192000"/>
              <a:gd name="connsiteY28" fmla="*/ 6453480 h 6858000"/>
              <a:gd name="connsiteX29" fmla="*/ 847196 w 12192000"/>
              <a:gd name="connsiteY29" fmla="*/ 6455585 h 6858000"/>
              <a:gd name="connsiteX30" fmla="*/ 825747 w 12192000"/>
              <a:gd name="connsiteY30" fmla="*/ 6455585 h 6858000"/>
              <a:gd name="connsiteX31" fmla="*/ 1256142 w 12192000"/>
              <a:gd name="connsiteY31" fmla="*/ 6345498 h 6858000"/>
              <a:gd name="connsiteX32" fmla="*/ 1254435 w 12192000"/>
              <a:gd name="connsiteY32" fmla="*/ 6349253 h 6858000"/>
              <a:gd name="connsiteX33" fmla="*/ 1291473 w 12192000"/>
              <a:gd name="connsiteY33" fmla="*/ 6482155 h 6858000"/>
              <a:gd name="connsiteX34" fmla="*/ 1295910 w 12192000"/>
              <a:gd name="connsiteY34" fmla="*/ 6497231 h 6858000"/>
              <a:gd name="connsiteX35" fmla="*/ 1303477 w 12192000"/>
              <a:gd name="connsiteY35" fmla="*/ 6497231 h 6858000"/>
              <a:gd name="connsiteX36" fmla="*/ 1326234 w 12192000"/>
              <a:gd name="connsiteY36" fmla="*/ 6428960 h 6858000"/>
              <a:gd name="connsiteX37" fmla="*/ 1330046 w 12192000"/>
              <a:gd name="connsiteY37" fmla="*/ 6416443 h 6858000"/>
              <a:gd name="connsiteX38" fmla="*/ 1329648 w 12192000"/>
              <a:gd name="connsiteY38" fmla="*/ 6416330 h 6858000"/>
              <a:gd name="connsiteX39" fmla="*/ 1329648 w 12192000"/>
              <a:gd name="connsiteY39" fmla="*/ 6394312 h 6858000"/>
              <a:gd name="connsiteX40" fmla="*/ 1326974 w 12192000"/>
              <a:gd name="connsiteY40" fmla="*/ 6391979 h 6858000"/>
              <a:gd name="connsiteX41" fmla="*/ 1256142 w 12192000"/>
              <a:gd name="connsiteY41" fmla="*/ 6345498 h 6858000"/>
              <a:gd name="connsiteX42" fmla="*/ 1149468 w 12192000"/>
              <a:gd name="connsiteY42" fmla="*/ 6280185 h 6858000"/>
              <a:gd name="connsiteX43" fmla="*/ 1149468 w 12192000"/>
              <a:gd name="connsiteY43" fmla="*/ 6497288 h 6858000"/>
              <a:gd name="connsiteX44" fmla="*/ 1287036 w 12192000"/>
              <a:gd name="connsiteY44" fmla="*/ 6497288 h 6858000"/>
              <a:gd name="connsiteX45" fmla="*/ 1286467 w 12192000"/>
              <a:gd name="connsiteY45" fmla="*/ 6495468 h 6858000"/>
              <a:gd name="connsiteX46" fmla="*/ 1265416 w 12192000"/>
              <a:gd name="connsiteY46" fmla="*/ 6430553 h 6858000"/>
              <a:gd name="connsiteX47" fmla="*/ 1250397 w 12192000"/>
              <a:gd name="connsiteY47" fmla="*/ 6387883 h 6858000"/>
              <a:gd name="connsiteX48" fmla="*/ 1231224 w 12192000"/>
              <a:gd name="connsiteY48" fmla="*/ 6339012 h 6858000"/>
              <a:gd name="connsiteX49" fmla="*/ 1227070 w 12192000"/>
              <a:gd name="connsiteY49" fmla="*/ 6328885 h 6858000"/>
              <a:gd name="connsiteX50" fmla="*/ 1217342 w 12192000"/>
              <a:gd name="connsiteY50" fmla="*/ 6322741 h 6858000"/>
              <a:gd name="connsiteX51" fmla="*/ 1173420 w 12192000"/>
              <a:gd name="connsiteY51" fmla="*/ 6297196 h 6858000"/>
              <a:gd name="connsiteX52" fmla="*/ 1152370 w 12192000"/>
              <a:gd name="connsiteY52" fmla="*/ 6284736 h 6858000"/>
              <a:gd name="connsiteX53" fmla="*/ 1149468 w 12192000"/>
              <a:gd name="connsiteY53" fmla="*/ 6280185 h 6858000"/>
              <a:gd name="connsiteX54" fmla="*/ 825747 w 12192000"/>
              <a:gd name="connsiteY54" fmla="*/ 6269204 h 6858000"/>
              <a:gd name="connsiteX55" fmla="*/ 846797 w 12192000"/>
              <a:gd name="connsiteY55" fmla="*/ 6269204 h 6858000"/>
              <a:gd name="connsiteX56" fmla="*/ 853397 w 12192000"/>
              <a:gd name="connsiteY56" fmla="*/ 6271366 h 6858000"/>
              <a:gd name="connsiteX57" fmla="*/ 856697 w 12192000"/>
              <a:gd name="connsiteY57" fmla="*/ 6278876 h 6858000"/>
              <a:gd name="connsiteX58" fmla="*/ 856697 w 12192000"/>
              <a:gd name="connsiteY58" fmla="*/ 6326666 h 6858000"/>
              <a:gd name="connsiteX59" fmla="*/ 854194 w 12192000"/>
              <a:gd name="connsiteY59" fmla="*/ 6334347 h 6858000"/>
              <a:gd name="connsiteX60" fmla="*/ 848504 w 12192000"/>
              <a:gd name="connsiteY60" fmla="*/ 6336679 h 6858000"/>
              <a:gd name="connsiteX61" fmla="*/ 825747 w 12192000"/>
              <a:gd name="connsiteY61" fmla="*/ 6336679 h 6858000"/>
              <a:gd name="connsiteX62" fmla="*/ 1340458 w 12192000"/>
              <a:gd name="connsiteY62" fmla="*/ 6227787 h 6858000"/>
              <a:gd name="connsiteX63" fmla="*/ 1340118 w 12192000"/>
              <a:gd name="connsiteY63" fmla="*/ 6237366 h 6858000"/>
              <a:gd name="connsiteX64" fmla="*/ 1340117 w 12192000"/>
              <a:gd name="connsiteY64" fmla="*/ 6237345 h 6858000"/>
              <a:gd name="connsiteX65" fmla="*/ 1340117 w 12192000"/>
              <a:gd name="connsiteY65" fmla="*/ 6237402 h 6858000"/>
              <a:gd name="connsiteX66" fmla="*/ 1340118 w 12192000"/>
              <a:gd name="connsiteY66" fmla="*/ 6237366 h 6858000"/>
              <a:gd name="connsiteX67" fmla="*/ 1341653 w 12192000"/>
              <a:gd name="connsiteY67" fmla="*/ 6262719 h 6858000"/>
              <a:gd name="connsiteX68" fmla="*/ 1340003 w 12192000"/>
              <a:gd name="connsiteY68" fmla="*/ 6335087 h 6858000"/>
              <a:gd name="connsiteX69" fmla="*/ 1337044 w 12192000"/>
              <a:gd name="connsiteY69" fmla="*/ 6383844 h 6858000"/>
              <a:gd name="connsiteX70" fmla="*/ 1337044 w 12192000"/>
              <a:gd name="connsiteY70" fmla="*/ 6386518 h 6858000"/>
              <a:gd name="connsiteX71" fmla="*/ 1339149 w 12192000"/>
              <a:gd name="connsiteY71" fmla="*/ 6388452 h 6858000"/>
              <a:gd name="connsiteX72" fmla="*/ 1340060 w 12192000"/>
              <a:gd name="connsiteY72" fmla="*/ 6387883 h 6858000"/>
              <a:gd name="connsiteX73" fmla="*/ 1352576 w 12192000"/>
              <a:gd name="connsiteY73" fmla="*/ 6349595 h 6858000"/>
              <a:gd name="connsiteX74" fmla="*/ 1368051 w 12192000"/>
              <a:gd name="connsiteY74" fmla="*/ 6297879 h 6858000"/>
              <a:gd name="connsiteX75" fmla="*/ 1380909 w 12192000"/>
              <a:gd name="connsiteY75" fmla="*/ 6239166 h 6858000"/>
              <a:gd name="connsiteX76" fmla="*/ 1377552 w 12192000"/>
              <a:gd name="connsiteY76" fmla="*/ 6227787 h 6858000"/>
              <a:gd name="connsiteX77" fmla="*/ 1405202 w 12192000"/>
              <a:gd name="connsiteY77" fmla="*/ 6227730 h 6858000"/>
              <a:gd name="connsiteX78" fmla="*/ 1404861 w 12192000"/>
              <a:gd name="connsiteY78" fmla="*/ 6229039 h 6858000"/>
              <a:gd name="connsiteX79" fmla="*/ 1386655 w 12192000"/>
              <a:gd name="connsiteY79" fmla="*/ 6283428 h 6858000"/>
              <a:gd name="connsiteX80" fmla="*/ 1373115 w 12192000"/>
              <a:gd name="connsiteY80" fmla="*/ 6321774 h 6858000"/>
              <a:gd name="connsiteX81" fmla="*/ 1356786 w 12192000"/>
              <a:gd name="connsiteY81" fmla="*/ 6357218 h 6858000"/>
              <a:gd name="connsiteX82" fmla="*/ 1343928 w 12192000"/>
              <a:gd name="connsiteY82" fmla="*/ 6391923 h 6858000"/>
              <a:gd name="connsiteX83" fmla="*/ 1353430 w 12192000"/>
              <a:gd name="connsiteY83" fmla="*/ 6400058 h 6858000"/>
              <a:gd name="connsiteX84" fmla="*/ 1415158 w 12192000"/>
              <a:gd name="connsiteY84" fmla="*/ 6451262 h 6858000"/>
              <a:gd name="connsiteX85" fmla="*/ 1419027 w 12192000"/>
              <a:gd name="connsiteY85" fmla="*/ 6455643 h 6858000"/>
              <a:gd name="connsiteX86" fmla="*/ 1419027 w 12192000"/>
              <a:gd name="connsiteY86" fmla="*/ 6227730 h 6858000"/>
              <a:gd name="connsiteX87" fmla="*/ 1206418 w 12192000"/>
              <a:gd name="connsiteY87" fmla="*/ 6227730 h 6858000"/>
              <a:gd name="connsiteX88" fmla="*/ 1210003 w 12192000"/>
              <a:gd name="connsiteY88" fmla="*/ 6238255 h 6858000"/>
              <a:gd name="connsiteX89" fmla="*/ 1232760 w 12192000"/>
              <a:gd name="connsiteY89" fmla="*/ 6307266 h 6858000"/>
              <a:gd name="connsiteX90" fmla="*/ 1232987 w 12192000"/>
              <a:gd name="connsiteY90" fmla="*/ 6307266 h 6858000"/>
              <a:gd name="connsiteX91" fmla="*/ 1251421 w 12192000"/>
              <a:gd name="connsiteY91" fmla="*/ 6324334 h 6858000"/>
              <a:gd name="connsiteX92" fmla="*/ 1326804 w 12192000"/>
              <a:gd name="connsiteY92" fmla="*/ 6378781 h 6858000"/>
              <a:gd name="connsiteX93" fmla="*/ 1328169 w 12192000"/>
              <a:gd name="connsiteY93" fmla="*/ 6379691 h 6858000"/>
              <a:gd name="connsiteX94" fmla="*/ 1328169 w 12192000"/>
              <a:gd name="connsiteY94" fmla="*/ 6379179 h 6858000"/>
              <a:gd name="connsiteX95" fmla="*/ 1328909 w 12192000"/>
              <a:gd name="connsiteY95" fmla="*/ 6343336 h 6858000"/>
              <a:gd name="connsiteX96" fmla="*/ 1320716 w 12192000"/>
              <a:gd name="connsiteY96" fmla="*/ 6252592 h 6858000"/>
              <a:gd name="connsiteX97" fmla="*/ 1315653 w 12192000"/>
              <a:gd name="connsiteY97" fmla="*/ 6232338 h 6858000"/>
              <a:gd name="connsiteX98" fmla="*/ 1315027 w 12192000"/>
              <a:gd name="connsiteY98" fmla="*/ 6227730 h 6858000"/>
              <a:gd name="connsiteX99" fmla="*/ 1149468 w 12192000"/>
              <a:gd name="connsiteY99" fmla="*/ 6227730 h 6858000"/>
              <a:gd name="connsiteX100" fmla="*/ 1149468 w 12192000"/>
              <a:gd name="connsiteY100" fmla="*/ 6262378 h 6858000"/>
              <a:gd name="connsiteX101" fmla="*/ 1155727 w 12192000"/>
              <a:gd name="connsiteY101" fmla="*/ 6259761 h 6858000"/>
              <a:gd name="connsiteX102" fmla="*/ 1181727 w 12192000"/>
              <a:gd name="connsiteY102" fmla="*/ 6278422 h 6858000"/>
              <a:gd name="connsiteX103" fmla="*/ 1217854 w 12192000"/>
              <a:gd name="connsiteY103" fmla="*/ 6301520 h 6858000"/>
              <a:gd name="connsiteX104" fmla="*/ 1217854 w 12192000"/>
              <a:gd name="connsiteY104" fmla="*/ 6299984 h 6858000"/>
              <a:gd name="connsiteX105" fmla="*/ 1198112 w 12192000"/>
              <a:gd name="connsiteY105" fmla="*/ 6254071 h 6858000"/>
              <a:gd name="connsiteX106" fmla="*/ 1187075 w 12192000"/>
              <a:gd name="connsiteY106" fmla="*/ 6227730 h 6858000"/>
              <a:gd name="connsiteX107" fmla="*/ 778241 w 12192000"/>
              <a:gd name="connsiteY107" fmla="*/ 6227673 h 6858000"/>
              <a:gd name="connsiteX108" fmla="*/ 778241 w 12192000"/>
              <a:gd name="connsiteY108" fmla="*/ 6497174 h 6858000"/>
              <a:gd name="connsiteX109" fmla="*/ 857607 w 12192000"/>
              <a:gd name="connsiteY109" fmla="*/ 6497174 h 6858000"/>
              <a:gd name="connsiteX110" fmla="*/ 877292 w 12192000"/>
              <a:gd name="connsiteY110" fmla="*/ 6495069 h 6858000"/>
              <a:gd name="connsiteX111" fmla="*/ 892312 w 12192000"/>
              <a:gd name="connsiteY111" fmla="*/ 6487957 h 6858000"/>
              <a:gd name="connsiteX112" fmla="*/ 901927 w 12192000"/>
              <a:gd name="connsiteY112" fmla="*/ 6474417 h 6858000"/>
              <a:gd name="connsiteX113" fmla="*/ 905397 w 12192000"/>
              <a:gd name="connsiteY113" fmla="*/ 6453651 h 6858000"/>
              <a:gd name="connsiteX114" fmla="*/ 905397 w 12192000"/>
              <a:gd name="connsiteY114" fmla="*/ 6380088 h 6858000"/>
              <a:gd name="connsiteX115" fmla="*/ 899025 w 12192000"/>
              <a:gd name="connsiteY115" fmla="*/ 6364500 h 6858000"/>
              <a:gd name="connsiteX116" fmla="*/ 887647 w 12192000"/>
              <a:gd name="connsiteY116" fmla="*/ 6357388 h 6858000"/>
              <a:gd name="connsiteX117" fmla="*/ 887647 w 12192000"/>
              <a:gd name="connsiteY117" fmla="*/ 6354714 h 6858000"/>
              <a:gd name="connsiteX118" fmla="*/ 898456 w 12192000"/>
              <a:gd name="connsiteY118" fmla="*/ 6346806 h 6858000"/>
              <a:gd name="connsiteX119" fmla="*/ 904146 w 12192000"/>
              <a:gd name="connsiteY119" fmla="*/ 6330080 h 6858000"/>
              <a:gd name="connsiteX120" fmla="*/ 904146 w 12192000"/>
              <a:gd name="connsiteY120" fmla="*/ 6270740 h 6858000"/>
              <a:gd name="connsiteX121" fmla="*/ 900675 w 12192000"/>
              <a:gd name="connsiteY121" fmla="*/ 6249804 h 6858000"/>
              <a:gd name="connsiteX122" fmla="*/ 891288 w 12192000"/>
              <a:gd name="connsiteY122" fmla="*/ 6236718 h 6858000"/>
              <a:gd name="connsiteX123" fmla="*/ 876609 w 12192000"/>
              <a:gd name="connsiteY123" fmla="*/ 6229778 h 6858000"/>
              <a:gd name="connsiteX124" fmla="*/ 857550 w 12192000"/>
              <a:gd name="connsiteY124" fmla="*/ 6227673 h 6858000"/>
              <a:gd name="connsiteX125" fmla="*/ 989997 w 12192000"/>
              <a:gd name="connsiteY125" fmla="*/ 6222894 h 6858000"/>
              <a:gd name="connsiteX126" fmla="*/ 941126 w 12192000"/>
              <a:gd name="connsiteY126" fmla="*/ 6234216 h 6858000"/>
              <a:gd name="connsiteX127" fmla="*/ 926107 w 12192000"/>
              <a:gd name="connsiteY127" fmla="*/ 6270798 h 6858000"/>
              <a:gd name="connsiteX128" fmla="*/ 926107 w 12192000"/>
              <a:gd name="connsiteY128" fmla="*/ 6304933 h 6858000"/>
              <a:gd name="connsiteX129" fmla="*/ 931511 w 12192000"/>
              <a:gd name="connsiteY129" fmla="*/ 6333039 h 6858000"/>
              <a:gd name="connsiteX130" fmla="*/ 946531 w 12192000"/>
              <a:gd name="connsiteY130" fmla="*/ 6351529 h 6858000"/>
              <a:gd name="connsiteX131" fmla="*/ 1001205 w 12192000"/>
              <a:gd name="connsiteY131" fmla="*/ 6398864 h 6858000"/>
              <a:gd name="connsiteX132" fmla="*/ 1005415 w 12192000"/>
              <a:gd name="connsiteY132" fmla="*/ 6404837 h 6858000"/>
              <a:gd name="connsiteX133" fmla="*/ 1006553 w 12192000"/>
              <a:gd name="connsiteY133" fmla="*/ 6413485 h 6858000"/>
              <a:gd name="connsiteX134" fmla="*/ 1006553 w 12192000"/>
              <a:gd name="connsiteY134" fmla="*/ 6449328 h 6858000"/>
              <a:gd name="connsiteX135" fmla="*/ 1001945 w 12192000"/>
              <a:gd name="connsiteY135" fmla="*/ 6457975 h 6858000"/>
              <a:gd name="connsiteX136" fmla="*/ 989997 w 12192000"/>
              <a:gd name="connsiteY136" fmla="*/ 6460479 h 6858000"/>
              <a:gd name="connsiteX137" fmla="*/ 976741 w 12192000"/>
              <a:gd name="connsiteY137" fmla="*/ 6457975 h 6858000"/>
              <a:gd name="connsiteX138" fmla="*/ 971905 w 12192000"/>
              <a:gd name="connsiteY138" fmla="*/ 6449328 h 6858000"/>
              <a:gd name="connsiteX139" fmla="*/ 971905 w 12192000"/>
              <a:gd name="connsiteY139" fmla="*/ 6392435 h 6858000"/>
              <a:gd name="connsiteX140" fmla="*/ 924969 w 12192000"/>
              <a:gd name="connsiteY140" fmla="*/ 6392435 h 6858000"/>
              <a:gd name="connsiteX141" fmla="*/ 924969 w 12192000"/>
              <a:gd name="connsiteY141" fmla="*/ 6454107 h 6858000"/>
              <a:gd name="connsiteX142" fmla="*/ 928610 w 12192000"/>
              <a:gd name="connsiteY142" fmla="*/ 6476864 h 6858000"/>
              <a:gd name="connsiteX143" fmla="*/ 939988 w 12192000"/>
              <a:gd name="connsiteY143" fmla="*/ 6491485 h 6858000"/>
              <a:gd name="connsiteX144" fmla="*/ 960186 w 12192000"/>
              <a:gd name="connsiteY144" fmla="*/ 6499336 h 6858000"/>
              <a:gd name="connsiteX145" fmla="*/ 989997 w 12192000"/>
              <a:gd name="connsiteY145" fmla="*/ 6501669 h 6858000"/>
              <a:gd name="connsiteX146" fmla="*/ 1038925 w 12192000"/>
              <a:gd name="connsiteY146" fmla="*/ 6490802 h 6858000"/>
              <a:gd name="connsiteX147" fmla="*/ 1054173 w 12192000"/>
              <a:gd name="connsiteY147" fmla="*/ 6454448 h 6858000"/>
              <a:gd name="connsiteX148" fmla="*/ 1054173 w 12192000"/>
              <a:gd name="connsiteY148" fmla="*/ 6408535 h 6858000"/>
              <a:gd name="connsiteX149" fmla="*/ 1049564 w 12192000"/>
              <a:gd name="connsiteY149" fmla="*/ 6384697 h 6858000"/>
              <a:gd name="connsiteX150" fmla="*/ 1037219 w 12192000"/>
              <a:gd name="connsiteY150" fmla="*/ 6369678 h 6858000"/>
              <a:gd name="connsiteX151" fmla="*/ 978676 w 12192000"/>
              <a:gd name="connsiteY151" fmla="*/ 6316141 h 6858000"/>
              <a:gd name="connsiteX152" fmla="*/ 975035 w 12192000"/>
              <a:gd name="connsiteY152" fmla="*/ 6310452 h 6858000"/>
              <a:gd name="connsiteX153" fmla="*/ 973669 w 12192000"/>
              <a:gd name="connsiteY153" fmla="*/ 6300439 h 6858000"/>
              <a:gd name="connsiteX154" fmla="*/ 973669 w 12192000"/>
              <a:gd name="connsiteY154" fmla="*/ 6274098 h 6858000"/>
              <a:gd name="connsiteX155" fmla="*/ 989997 w 12192000"/>
              <a:gd name="connsiteY155" fmla="*/ 6264824 h 6858000"/>
              <a:gd name="connsiteX156" fmla="*/ 1005814 w 12192000"/>
              <a:gd name="connsiteY156" fmla="*/ 6274098 h 6858000"/>
              <a:gd name="connsiteX157" fmla="*/ 1005814 w 12192000"/>
              <a:gd name="connsiteY157" fmla="*/ 6320408 h 6858000"/>
              <a:gd name="connsiteX158" fmla="*/ 1053319 w 12192000"/>
              <a:gd name="connsiteY158" fmla="*/ 6320408 h 6858000"/>
              <a:gd name="connsiteX159" fmla="*/ 1053319 w 12192000"/>
              <a:gd name="connsiteY159" fmla="*/ 6268863 h 6858000"/>
              <a:gd name="connsiteX160" fmla="*/ 1039324 w 12192000"/>
              <a:gd name="connsiteY160" fmla="*/ 6233874 h 6858000"/>
              <a:gd name="connsiteX161" fmla="*/ 989997 w 12192000"/>
              <a:gd name="connsiteY161" fmla="*/ 6222894 h 6858000"/>
              <a:gd name="connsiteX162" fmla="*/ 692788 w 12192000"/>
              <a:gd name="connsiteY162" fmla="*/ 6222893 h 6858000"/>
              <a:gd name="connsiteX163" fmla="*/ 661440 w 12192000"/>
              <a:gd name="connsiteY163" fmla="*/ 6226022 h 6858000"/>
              <a:gd name="connsiteX164" fmla="*/ 642324 w 12192000"/>
              <a:gd name="connsiteY164" fmla="*/ 6234898 h 6858000"/>
              <a:gd name="connsiteX165" fmla="*/ 632709 w 12192000"/>
              <a:gd name="connsiteY165" fmla="*/ 6249121 h 6858000"/>
              <a:gd name="connsiteX166" fmla="*/ 630035 w 12192000"/>
              <a:gd name="connsiteY166" fmla="*/ 6268408 h 6858000"/>
              <a:gd name="connsiteX167" fmla="*/ 630035 w 12192000"/>
              <a:gd name="connsiteY167" fmla="*/ 6456154 h 6858000"/>
              <a:gd name="connsiteX168" fmla="*/ 632709 w 12192000"/>
              <a:gd name="connsiteY168" fmla="*/ 6475384 h 6858000"/>
              <a:gd name="connsiteX169" fmla="*/ 642324 w 12192000"/>
              <a:gd name="connsiteY169" fmla="*/ 6489607 h 6858000"/>
              <a:gd name="connsiteX170" fmla="*/ 661440 w 12192000"/>
              <a:gd name="connsiteY170" fmla="*/ 6498482 h 6858000"/>
              <a:gd name="connsiteX171" fmla="*/ 692788 w 12192000"/>
              <a:gd name="connsiteY171" fmla="*/ 6501555 h 6858000"/>
              <a:gd name="connsiteX172" fmla="*/ 724364 w 12192000"/>
              <a:gd name="connsiteY172" fmla="*/ 6498482 h 6858000"/>
              <a:gd name="connsiteX173" fmla="*/ 743594 w 12192000"/>
              <a:gd name="connsiteY173" fmla="*/ 6489607 h 6858000"/>
              <a:gd name="connsiteX174" fmla="*/ 753265 w 12192000"/>
              <a:gd name="connsiteY174" fmla="*/ 6475384 h 6858000"/>
              <a:gd name="connsiteX175" fmla="*/ 755939 w 12192000"/>
              <a:gd name="connsiteY175" fmla="*/ 6456154 h 6858000"/>
              <a:gd name="connsiteX176" fmla="*/ 755939 w 12192000"/>
              <a:gd name="connsiteY176" fmla="*/ 6389760 h 6858000"/>
              <a:gd name="connsiteX177" fmla="*/ 708604 w 12192000"/>
              <a:gd name="connsiteY177" fmla="*/ 6389760 h 6858000"/>
              <a:gd name="connsiteX178" fmla="*/ 708604 w 12192000"/>
              <a:gd name="connsiteY178" fmla="*/ 6447620 h 6858000"/>
              <a:gd name="connsiteX179" fmla="*/ 704508 w 12192000"/>
              <a:gd name="connsiteY179" fmla="*/ 6457292 h 6858000"/>
              <a:gd name="connsiteX180" fmla="*/ 692788 w 12192000"/>
              <a:gd name="connsiteY180" fmla="*/ 6459966 h 6858000"/>
              <a:gd name="connsiteX181" fmla="*/ 681409 w 12192000"/>
              <a:gd name="connsiteY181" fmla="*/ 6457292 h 6858000"/>
              <a:gd name="connsiteX182" fmla="*/ 677143 w 12192000"/>
              <a:gd name="connsiteY182" fmla="*/ 6447620 h 6858000"/>
              <a:gd name="connsiteX183" fmla="*/ 677143 w 12192000"/>
              <a:gd name="connsiteY183" fmla="*/ 6276942 h 6858000"/>
              <a:gd name="connsiteX184" fmla="*/ 681409 w 12192000"/>
              <a:gd name="connsiteY184" fmla="*/ 6267327 h 6858000"/>
              <a:gd name="connsiteX185" fmla="*/ 692788 w 12192000"/>
              <a:gd name="connsiteY185" fmla="*/ 6264596 h 6858000"/>
              <a:gd name="connsiteX186" fmla="*/ 704508 w 12192000"/>
              <a:gd name="connsiteY186" fmla="*/ 6267327 h 6858000"/>
              <a:gd name="connsiteX187" fmla="*/ 708604 w 12192000"/>
              <a:gd name="connsiteY187" fmla="*/ 6276942 h 6858000"/>
              <a:gd name="connsiteX188" fmla="*/ 708604 w 12192000"/>
              <a:gd name="connsiteY188" fmla="*/ 6332355 h 6858000"/>
              <a:gd name="connsiteX189" fmla="*/ 755939 w 12192000"/>
              <a:gd name="connsiteY189" fmla="*/ 6332355 h 6858000"/>
              <a:gd name="connsiteX190" fmla="*/ 755939 w 12192000"/>
              <a:gd name="connsiteY190" fmla="*/ 6268408 h 6858000"/>
              <a:gd name="connsiteX191" fmla="*/ 753265 w 12192000"/>
              <a:gd name="connsiteY191" fmla="*/ 6249064 h 6858000"/>
              <a:gd name="connsiteX192" fmla="*/ 743594 w 12192000"/>
              <a:gd name="connsiteY192" fmla="*/ 6234841 h 6858000"/>
              <a:gd name="connsiteX193" fmla="*/ 724364 w 12192000"/>
              <a:gd name="connsiteY193" fmla="*/ 6225966 h 6858000"/>
              <a:gd name="connsiteX194" fmla="*/ 692788 w 12192000"/>
              <a:gd name="connsiteY194" fmla="*/ 6222893 h 6858000"/>
              <a:gd name="connsiteX195" fmla="*/ 0 w 12192000"/>
              <a:gd name="connsiteY195" fmla="*/ 0 h 6858000"/>
              <a:gd name="connsiteX196" fmla="*/ 12192000 w 12192000"/>
              <a:gd name="connsiteY196" fmla="*/ 0 h 6858000"/>
              <a:gd name="connsiteX197" fmla="*/ 12192000 w 12192000"/>
              <a:gd name="connsiteY197" fmla="*/ 6858000 h 6858000"/>
              <a:gd name="connsiteX198" fmla="*/ 0 w 12192000"/>
              <a:gd name="connsiteY1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0" h="6858000">
                <a:moveTo>
                  <a:pt x="1329876" y="6439087"/>
                </a:moveTo>
                <a:lnTo>
                  <a:pt x="1324187" y="6453879"/>
                </a:lnTo>
                <a:cubicBezTo>
                  <a:pt x="1319237" y="6468557"/>
                  <a:pt x="1314572" y="6483008"/>
                  <a:pt x="1310134" y="6497573"/>
                </a:cubicBezTo>
                <a:lnTo>
                  <a:pt x="1327942" y="6497573"/>
                </a:lnTo>
                <a:lnTo>
                  <a:pt x="1330047" y="6439713"/>
                </a:lnTo>
                <a:lnTo>
                  <a:pt x="1330047" y="6439087"/>
                </a:lnTo>
                <a:close/>
                <a:moveTo>
                  <a:pt x="1343701" y="6404496"/>
                </a:moveTo>
                <a:cubicBezTo>
                  <a:pt x="1343416" y="6404894"/>
                  <a:pt x="1343416" y="6406317"/>
                  <a:pt x="1343075" y="6406829"/>
                </a:cubicBezTo>
                <a:cubicBezTo>
                  <a:pt x="1342472" y="6408322"/>
                  <a:pt x="1341688" y="6409736"/>
                  <a:pt x="1340742" y="6411039"/>
                </a:cubicBezTo>
                <a:cubicBezTo>
                  <a:pt x="1339832" y="6413599"/>
                  <a:pt x="1339092" y="6415419"/>
                  <a:pt x="1338410" y="6417012"/>
                </a:cubicBezTo>
                <a:cubicBezTo>
                  <a:pt x="1338410" y="6419629"/>
                  <a:pt x="1338410" y="6422247"/>
                  <a:pt x="1338410" y="6424921"/>
                </a:cubicBezTo>
                <a:cubicBezTo>
                  <a:pt x="1338410" y="6441363"/>
                  <a:pt x="1336305" y="6469411"/>
                  <a:pt x="1336817" y="6471516"/>
                </a:cubicBezTo>
                <a:cubicBezTo>
                  <a:pt x="1336817" y="6471516"/>
                  <a:pt x="1336248" y="6487560"/>
                  <a:pt x="1335849" y="6497174"/>
                </a:cubicBezTo>
                <a:lnTo>
                  <a:pt x="1418970" y="6497174"/>
                </a:lnTo>
                <a:lnTo>
                  <a:pt x="1418970" y="6456610"/>
                </a:lnTo>
                <a:lnTo>
                  <a:pt x="1416694" y="6456610"/>
                </a:lnTo>
                <a:cubicBezTo>
                  <a:pt x="1396270" y="6441875"/>
                  <a:pt x="1376187" y="6427026"/>
                  <a:pt x="1355648" y="6412461"/>
                </a:cubicBezTo>
                <a:lnTo>
                  <a:pt x="1355705" y="6412518"/>
                </a:lnTo>
                <a:cubicBezTo>
                  <a:pt x="1349390" y="6408137"/>
                  <a:pt x="1349390" y="6408137"/>
                  <a:pt x="1348081" y="6407113"/>
                </a:cubicBezTo>
                <a:cubicBezTo>
                  <a:pt x="1348081" y="6407113"/>
                  <a:pt x="1348081" y="6407113"/>
                  <a:pt x="1347683" y="6406772"/>
                </a:cubicBezTo>
                <a:lnTo>
                  <a:pt x="1345976" y="6405805"/>
                </a:lnTo>
                <a:cubicBezTo>
                  <a:pt x="1345976" y="6405805"/>
                  <a:pt x="1345976" y="6405805"/>
                  <a:pt x="1345578" y="6405805"/>
                </a:cubicBezTo>
                <a:cubicBezTo>
                  <a:pt x="1344986" y="6405321"/>
                  <a:pt x="1344359" y="6404883"/>
                  <a:pt x="1343701" y="6404496"/>
                </a:cubicBezTo>
                <a:close/>
                <a:moveTo>
                  <a:pt x="825747" y="6378211"/>
                </a:moveTo>
                <a:lnTo>
                  <a:pt x="848504" y="6378211"/>
                </a:lnTo>
                <a:cubicBezTo>
                  <a:pt x="850769" y="6378288"/>
                  <a:pt x="852971" y="6378976"/>
                  <a:pt x="854876" y="6380202"/>
                </a:cubicBezTo>
                <a:cubicBezTo>
                  <a:pt x="856877" y="6381382"/>
                  <a:pt x="858059" y="6383572"/>
                  <a:pt x="857949" y="6385892"/>
                </a:cubicBezTo>
                <a:lnTo>
                  <a:pt x="857949" y="6445970"/>
                </a:lnTo>
                <a:cubicBezTo>
                  <a:pt x="858261" y="6448869"/>
                  <a:pt x="857030" y="6451719"/>
                  <a:pt x="854706" y="6453480"/>
                </a:cubicBezTo>
                <a:cubicBezTo>
                  <a:pt x="852462" y="6454900"/>
                  <a:pt x="849851" y="6455632"/>
                  <a:pt x="847196" y="6455585"/>
                </a:cubicBezTo>
                <a:lnTo>
                  <a:pt x="825747" y="6455585"/>
                </a:lnTo>
                <a:close/>
                <a:moveTo>
                  <a:pt x="1256142" y="6345498"/>
                </a:moveTo>
                <a:cubicBezTo>
                  <a:pt x="1254435" y="6345839"/>
                  <a:pt x="1254777" y="6348058"/>
                  <a:pt x="1254435" y="6349253"/>
                </a:cubicBezTo>
                <a:cubicBezTo>
                  <a:pt x="1261433" y="6393686"/>
                  <a:pt x="1277932" y="6437778"/>
                  <a:pt x="1291473" y="6482155"/>
                </a:cubicBezTo>
                <a:cubicBezTo>
                  <a:pt x="1293236" y="6487218"/>
                  <a:pt x="1294431" y="6492225"/>
                  <a:pt x="1295910" y="6497231"/>
                </a:cubicBezTo>
                <a:lnTo>
                  <a:pt x="1303477" y="6497231"/>
                </a:lnTo>
                <a:cubicBezTo>
                  <a:pt x="1311158" y="6474474"/>
                  <a:pt x="1318554" y="6452058"/>
                  <a:pt x="1326234" y="6428960"/>
                </a:cubicBezTo>
                <a:cubicBezTo>
                  <a:pt x="1327486" y="6424920"/>
                  <a:pt x="1328738" y="6420767"/>
                  <a:pt x="1330046" y="6416443"/>
                </a:cubicBezTo>
                <a:lnTo>
                  <a:pt x="1329648" y="6416330"/>
                </a:lnTo>
                <a:lnTo>
                  <a:pt x="1329648" y="6394312"/>
                </a:lnTo>
                <a:cubicBezTo>
                  <a:pt x="1328646" y="6393672"/>
                  <a:pt x="1327744" y="6392886"/>
                  <a:pt x="1326974" y="6391979"/>
                </a:cubicBezTo>
                <a:cubicBezTo>
                  <a:pt x="1304217" y="6375253"/>
                  <a:pt x="1279923" y="6360347"/>
                  <a:pt x="1256142" y="6345498"/>
                </a:cubicBezTo>
                <a:close/>
                <a:moveTo>
                  <a:pt x="1149468" y="6280185"/>
                </a:moveTo>
                <a:lnTo>
                  <a:pt x="1149468" y="6497288"/>
                </a:lnTo>
                <a:lnTo>
                  <a:pt x="1287036" y="6497288"/>
                </a:lnTo>
                <a:lnTo>
                  <a:pt x="1286467" y="6495468"/>
                </a:lnTo>
                <a:lnTo>
                  <a:pt x="1265416" y="6430553"/>
                </a:lnTo>
                <a:lnTo>
                  <a:pt x="1250397" y="6387883"/>
                </a:lnTo>
                <a:lnTo>
                  <a:pt x="1231224" y="6339012"/>
                </a:lnTo>
                <a:lnTo>
                  <a:pt x="1227070" y="6328885"/>
                </a:lnTo>
                <a:lnTo>
                  <a:pt x="1217342" y="6322741"/>
                </a:lnTo>
                <a:lnTo>
                  <a:pt x="1173420" y="6297196"/>
                </a:lnTo>
                <a:cubicBezTo>
                  <a:pt x="1167105" y="6292246"/>
                  <a:pt x="1157320" y="6291165"/>
                  <a:pt x="1152370" y="6284736"/>
                </a:cubicBezTo>
                <a:cubicBezTo>
                  <a:pt x="1151517" y="6283257"/>
                  <a:pt x="1150492" y="6281721"/>
                  <a:pt x="1149468" y="6280185"/>
                </a:cubicBezTo>
                <a:close/>
                <a:moveTo>
                  <a:pt x="825747" y="6269204"/>
                </a:moveTo>
                <a:lnTo>
                  <a:pt x="846797" y="6269204"/>
                </a:lnTo>
                <a:cubicBezTo>
                  <a:pt x="849162" y="6269262"/>
                  <a:pt x="851457" y="6270014"/>
                  <a:pt x="853397" y="6271366"/>
                </a:cubicBezTo>
                <a:cubicBezTo>
                  <a:pt x="855781" y="6273083"/>
                  <a:pt x="857044" y="6275959"/>
                  <a:pt x="856697" y="6278876"/>
                </a:cubicBezTo>
                <a:lnTo>
                  <a:pt x="856697" y="6326666"/>
                </a:lnTo>
                <a:cubicBezTo>
                  <a:pt x="856964" y="6329463"/>
                  <a:pt x="856057" y="6332244"/>
                  <a:pt x="854194" y="6334347"/>
                </a:cubicBezTo>
                <a:cubicBezTo>
                  <a:pt x="852675" y="6335838"/>
                  <a:pt x="850633" y="6336676"/>
                  <a:pt x="848504" y="6336679"/>
                </a:cubicBezTo>
                <a:lnTo>
                  <a:pt x="825747" y="6336679"/>
                </a:lnTo>
                <a:close/>
                <a:moveTo>
                  <a:pt x="1340458" y="6227787"/>
                </a:moveTo>
                <a:lnTo>
                  <a:pt x="1340118" y="6237366"/>
                </a:lnTo>
                <a:lnTo>
                  <a:pt x="1340117" y="6237345"/>
                </a:lnTo>
                <a:lnTo>
                  <a:pt x="1340117" y="6237402"/>
                </a:lnTo>
                <a:lnTo>
                  <a:pt x="1340118" y="6237366"/>
                </a:lnTo>
                <a:lnTo>
                  <a:pt x="1341653" y="6262719"/>
                </a:lnTo>
                <a:cubicBezTo>
                  <a:pt x="1343491" y="6286837"/>
                  <a:pt x="1342939" y="6311078"/>
                  <a:pt x="1340003" y="6335087"/>
                </a:cubicBezTo>
                <a:cubicBezTo>
                  <a:pt x="1338637" y="6351244"/>
                  <a:pt x="1337329" y="6367630"/>
                  <a:pt x="1337044" y="6383844"/>
                </a:cubicBezTo>
                <a:lnTo>
                  <a:pt x="1337044" y="6386518"/>
                </a:lnTo>
                <a:cubicBezTo>
                  <a:pt x="1337803" y="6387097"/>
                  <a:pt x="1338508" y="6387745"/>
                  <a:pt x="1339149" y="6388452"/>
                </a:cubicBezTo>
                <a:lnTo>
                  <a:pt x="1340060" y="6387883"/>
                </a:lnTo>
                <a:lnTo>
                  <a:pt x="1352576" y="6349595"/>
                </a:lnTo>
                <a:lnTo>
                  <a:pt x="1368051" y="6297879"/>
                </a:lnTo>
                <a:cubicBezTo>
                  <a:pt x="1372716" y="6278535"/>
                  <a:pt x="1380112" y="6258850"/>
                  <a:pt x="1380909" y="6239166"/>
                </a:cubicBezTo>
                <a:cubicBezTo>
                  <a:pt x="1378932" y="6235680"/>
                  <a:pt x="1377783" y="6231787"/>
                  <a:pt x="1377552" y="6227787"/>
                </a:cubicBezTo>
                <a:close/>
                <a:moveTo>
                  <a:pt x="1405202" y="6227730"/>
                </a:moveTo>
                <a:cubicBezTo>
                  <a:pt x="1405202" y="6228128"/>
                  <a:pt x="1405202" y="6228583"/>
                  <a:pt x="1404861" y="6229039"/>
                </a:cubicBezTo>
                <a:cubicBezTo>
                  <a:pt x="1400389" y="6247665"/>
                  <a:pt x="1394298" y="6265864"/>
                  <a:pt x="1386655" y="6283428"/>
                </a:cubicBezTo>
                <a:cubicBezTo>
                  <a:pt x="1381450" y="6295955"/>
                  <a:pt x="1376930" y="6308756"/>
                  <a:pt x="1373115" y="6321774"/>
                </a:cubicBezTo>
                <a:cubicBezTo>
                  <a:pt x="1366477" y="6333001"/>
                  <a:pt x="1361005" y="6344877"/>
                  <a:pt x="1356786" y="6357218"/>
                </a:cubicBezTo>
                <a:lnTo>
                  <a:pt x="1343928" y="6391923"/>
                </a:lnTo>
                <a:cubicBezTo>
                  <a:pt x="1346830" y="6394767"/>
                  <a:pt x="1350699" y="6396929"/>
                  <a:pt x="1353430" y="6400058"/>
                </a:cubicBezTo>
                <a:cubicBezTo>
                  <a:pt x="1374651" y="6416387"/>
                  <a:pt x="1395644" y="6433341"/>
                  <a:pt x="1415158" y="6451262"/>
                </a:cubicBezTo>
                <a:cubicBezTo>
                  <a:pt x="1416313" y="6452838"/>
                  <a:pt x="1417605" y="6454304"/>
                  <a:pt x="1419027" y="6455643"/>
                </a:cubicBezTo>
                <a:lnTo>
                  <a:pt x="1419027" y="6227730"/>
                </a:lnTo>
                <a:close/>
                <a:moveTo>
                  <a:pt x="1206418" y="6227730"/>
                </a:moveTo>
                <a:cubicBezTo>
                  <a:pt x="1207613" y="6231200"/>
                  <a:pt x="1208751" y="6234728"/>
                  <a:pt x="1210003" y="6238255"/>
                </a:cubicBezTo>
                <a:cubicBezTo>
                  <a:pt x="1217626" y="6261012"/>
                  <a:pt x="1224795" y="6284509"/>
                  <a:pt x="1232760" y="6307266"/>
                </a:cubicBezTo>
                <a:lnTo>
                  <a:pt x="1232987" y="6307266"/>
                </a:lnTo>
                <a:cubicBezTo>
                  <a:pt x="1235206" y="6316710"/>
                  <a:pt x="1245163" y="6318645"/>
                  <a:pt x="1251421" y="6324334"/>
                </a:cubicBezTo>
                <a:cubicBezTo>
                  <a:pt x="1276567" y="6341402"/>
                  <a:pt x="1302283" y="6360177"/>
                  <a:pt x="1326804" y="6378781"/>
                </a:cubicBezTo>
                <a:lnTo>
                  <a:pt x="1328169" y="6379691"/>
                </a:lnTo>
                <a:lnTo>
                  <a:pt x="1328169" y="6379179"/>
                </a:lnTo>
                <a:cubicBezTo>
                  <a:pt x="1328169" y="6379179"/>
                  <a:pt x="1328169" y="6357673"/>
                  <a:pt x="1328909" y="6343336"/>
                </a:cubicBezTo>
                <a:cubicBezTo>
                  <a:pt x="1328331" y="6312932"/>
                  <a:pt x="1325593" y="6282608"/>
                  <a:pt x="1320716" y="6252592"/>
                </a:cubicBezTo>
                <a:cubicBezTo>
                  <a:pt x="1317218" y="6246427"/>
                  <a:pt x="1315468" y="6239424"/>
                  <a:pt x="1315653" y="6232338"/>
                </a:cubicBezTo>
                <a:cubicBezTo>
                  <a:pt x="1315669" y="6230780"/>
                  <a:pt x="1315458" y="6229228"/>
                  <a:pt x="1315027" y="6227730"/>
                </a:cubicBezTo>
                <a:close/>
                <a:moveTo>
                  <a:pt x="1149468" y="6227730"/>
                </a:moveTo>
                <a:lnTo>
                  <a:pt x="1149468" y="6262378"/>
                </a:lnTo>
                <a:cubicBezTo>
                  <a:pt x="1151280" y="6260956"/>
                  <a:pt x="1153442" y="6260052"/>
                  <a:pt x="1155727" y="6259761"/>
                </a:cubicBezTo>
                <a:cubicBezTo>
                  <a:pt x="1169210" y="6258338"/>
                  <a:pt x="1170974" y="6274098"/>
                  <a:pt x="1181727" y="6278422"/>
                </a:cubicBezTo>
                <a:cubicBezTo>
                  <a:pt x="1193504" y="6286387"/>
                  <a:pt x="1205508" y="6294067"/>
                  <a:pt x="1217854" y="6301520"/>
                </a:cubicBezTo>
                <a:lnTo>
                  <a:pt x="1217854" y="6299984"/>
                </a:lnTo>
                <a:lnTo>
                  <a:pt x="1198112" y="6254071"/>
                </a:lnTo>
                <a:cubicBezTo>
                  <a:pt x="1194357" y="6245651"/>
                  <a:pt x="1190773" y="6236662"/>
                  <a:pt x="1187075" y="6227730"/>
                </a:cubicBezTo>
                <a:close/>
                <a:moveTo>
                  <a:pt x="778241" y="6227673"/>
                </a:moveTo>
                <a:lnTo>
                  <a:pt x="778241" y="6497174"/>
                </a:lnTo>
                <a:lnTo>
                  <a:pt x="857607" y="6497174"/>
                </a:lnTo>
                <a:cubicBezTo>
                  <a:pt x="864229" y="6497249"/>
                  <a:pt x="870836" y="6496542"/>
                  <a:pt x="877292" y="6495069"/>
                </a:cubicBezTo>
                <a:cubicBezTo>
                  <a:pt x="882758" y="6493825"/>
                  <a:pt x="887885" y="6491397"/>
                  <a:pt x="892312" y="6487957"/>
                </a:cubicBezTo>
                <a:cubicBezTo>
                  <a:pt x="896604" y="6484324"/>
                  <a:pt x="899911" y="6479667"/>
                  <a:pt x="901927" y="6474417"/>
                </a:cubicBezTo>
                <a:cubicBezTo>
                  <a:pt x="904396" y="6467779"/>
                  <a:pt x="905574" y="6460731"/>
                  <a:pt x="905397" y="6453651"/>
                </a:cubicBezTo>
                <a:lnTo>
                  <a:pt x="905397" y="6380088"/>
                </a:lnTo>
                <a:cubicBezTo>
                  <a:pt x="905791" y="6374188"/>
                  <a:pt x="903440" y="6368435"/>
                  <a:pt x="899025" y="6364500"/>
                </a:cubicBezTo>
                <a:cubicBezTo>
                  <a:pt x="895671" y="6361490"/>
                  <a:pt x="891821" y="6359084"/>
                  <a:pt x="887647" y="6357388"/>
                </a:cubicBezTo>
                <a:lnTo>
                  <a:pt x="887647" y="6354714"/>
                </a:lnTo>
                <a:cubicBezTo>
                  <a:pt x="891671" y="6352708"/>
                  <a:pt x="895326" y="6350034"/>
                  <a:pt x="898456" y="6346806"/>
                </a:cubicBezTo>
                <a:cubicBezTo>
                  <a:pt x="902574" y="6342252"/>
                  <a:pt x="904633" y="6336201"/>
                  <a:pt x="904146" y="6330080"/>
                </a:cubicBezTo>
                <a:lnTo>
                  <a:pt x="904146" y="6270740"/>
                </a:lnTo>
                <a:cubicBezTo>
                  <a:pt x="904379" y="6263601"/>
                  <a:pt x="903200" y="6256486"/>
                  <a:pt x="900675" y="6249804"/>
                </a:cubicBezTo>
                <a:cubicBezTo>
                  <a:pt x="898716" y="6244711"/>
                  <a:pt x="895484" y="6240206"/>
                  <a:pt x="891288" y="6236718"/>
                </a:cubicBezTo>
                <a:cubicBezTo>
                  <a:pt x="886976" y="6233336"/>
                  <a:pt x="881960" y="6230964"/>
                  <a:pt x="876609" y="6229778"/>
                </a:cubicBezTo>
                <a:cubicBezTo>
                  <a:pt x="870364" y="6228311"/>
                  <a:pt x="863965" y="6227604"/>
                  <a:pt x="857550" y="6227673"/>
                </a:cubicBezTo>
                <a:close/>
                <a:moveTo>
                  <a:pt x="989997" y="6222894"/>
                </a:moveTo>
                <a:cubicBezTo>
                  <a:pt x="967430" y="6223273"/>
                  <a:pt x="951140" y="6227047"/>
                  <a:pt x="941126" y="6234216"/>
                </a:cubicBezTo>
                <a:cubicBezTo>
                  <a:pt x="931113" y="6241384"/>
                  <a:pt x="926107" y="6253578"/>
                  <a:pt x="926107" y="6270798"/>
                </a:cubicBezTo>
                <a:lnTo>
                  <a:pt x="926107" y="6304933"/>
                </a:lnTo>
                <a:cubicBezTo>
                  <a:pt x="925620" y="6314600"/>
                  <a:pt x="927474" y="6324242"/>
                  <a:pt x="931511" y="6333039"/>
                </a:cubicBezTo>
                <a:cubicBezTo>
                  <a:pt x="935369" y="6340053"/>
                  <a:pt x="940456" y="6346316"/>
                  <a:pt x="946531" y="6351529"/>
                </a:cubicBezTo>
                <a:lnTo>
                  <a:pt x="1001205" y="6398864"/>
                </a:lnTo>
                <a:cubicBezTo>
                  <a:pt x="1003103" y="6400456"/>
                  <a:pt x="1004554" y="6402514"/>
                  <a:pt x="1005415" y="6404837"/>
                </a:cubicBezTo>
                <a:cubicBezTo>
                  <a:pt x="1006277" y="6407636"/>
                  <a:pt x="1006661" y="6410559"/>
                  <a:pt x="1006553" y="6413485"/>
                </a:cubicBezTo>
                <a:lnTo>
                  <a:pt x="1006553" y="6449328"/>
                </a:lnTo>
                <a:cubicBezTo>
                  <a:pt x="1006862" y="6452867"/>
                  <a:pt x="1005055" y="6456257"/>
                  <a:pt x="1001945" y="6457975"/>
                </a:cubicBezTo>
                <a:cubicBezTo>
                  <a:pt x="998229" y="6459778"/>
                  <a:pt x="994125" y="6460638"/>
                  <a:pt x="989997" y="6460479"/>
                </a:cubicBezTo>
                <a:cubicBezTo>
                  <a:pt x="985444" y="6460689"/>
                  <a:pt x="980905" y="6459832"/>
                  <a:pt x="976741" y="6457975"/>
                </a:cubicBezTo>
                <a:cubicBezTo>
                  <a:pt x="973543" y="6456321"/>
                  <a:pt x="971640" y="6452919"/>
                  <a:pt x="971905" y="6449328"/>
                </a:cubicBezTo>
                <a:lnTo>
                  <a:pt x="971905" y="6392435"/>
                </a:lnTo>
                <a:lnTo>
                  <a:pt x="924969" y="6392435"/>
                </a:lnTo>
                <a:lnTo>
                  <a:pt x="924969" y="6454107"/>
                </a:lnTo>
                <a:cubicBezTo>
                  <a:pt x="924707" y="6461856"/>
                  <a:pt x="925943" y="6469583"/>
                  <a:pt x="928610" y="6476864"/>
                </a:cubicBezTo>
                <a:cubicBezTo>
                  <a:pt x="930923" y="6482727"/>
                  <a:pt x="934873" y="6487802"/>
                  <a:pt x="939988" y="6491485"/>
                </a:cubicBezTo>
                <a:cubicBezTo>
                  <a:pt x="946057" y="6495566"/>
                  <a:pt x="952955" y="6498247"/>
                  <a:pt x="960186" y="6499336"/>
                </a:cubicBezTo>
                <a:cubicBezTo>
                  <a:pt x="970033" y="6501007"/>
                  <a:pt x="980010" y="6501788"/>
                  <a:pt x="989997" y="6501669"/>
                </a:cubicBezTo>
                <a:cubicBezTo>
                  <a:pt x="1012356" y="6501669"/>
                  <a:pt x="1028742" y="6498085"/>
                  <a:pt x="1038925" y="6490802"/>
                </a:cubicBezTo>
                <a:cubicBezTo>
                  <a:pt x="1049109" y="6483520"/>
                  <a:pt x="1054173" y="6471516"/>
                  <a:pt x="1054173" y="6454448"/>
                </a:cubicBezTo>
                <a:lnTo>
                  <a:pt x="1054173" y="6408535"/>
                </a:lnTo>
                <a:cubicBezTo>
                  <a:pt x="1054597" y="6400333"/>
                  <a:pt x="1053016" y="6392151"/>
                  <a:pt x="1049564" y="6384697"/>
                </a:cubicBezTo>
                <a:cubicBezTo>
                  <a:pt x="1046402" y="6378978"/>
                  <a:pt x="1042218" y="6373887"/>
                  <a:pt x="1037219" y="6369678"/>
                </a:cubicBezTo>
                <a:lnTo>
                  <a:pt x="978676" y="6316141"/>
                </a:lnTo>
                <a:cubicBezTo>
                  <a:pt x="977095" y="6314506"/>
                  <a:pt x="975857" y="6312572"/>
                  <a:pt x="975035" y="6310452"/>
                </a:cubicBezTo>
                <a:cubicBezTo>
                  <a:pt x="973991" y="6307221"/>
                  <a:pt x="973529" y="6303831"/>
                  <a:pt x="973669" y="6300439"/>
                </a:cubicBezTo>
                <a:lnTo>
                  <a:pt x="973669" y="6274098"/>
                </a:lnTo>
                <a:cubicBezTo>
                  <a:pt x="973669" y="6267669"/>
                  <a:pt x="979472" y="6264824"/>
                  <a:pt x="989997" y="6264824"/>
                </a:cubicBezTo>
                <a:cubicBezTo>
                  <a:pt x="1000523" y="6264824"/>
                  <a:pt x="1005814" y="6267896"/>
                  <a:pt x="1005814" y="6274098"/>
                </a:cubicBezTo>
                <a:lnTo>
                  <a:pt x="1005814" y="6320408"/>
                </a:lnTo>
                <a:lnTo>
                  <a:pt x="1053319" y="6320408"/>
                </a:lnTo>
                <a:lnTo>
                  <a:pt x="1053319" y="6268863"/>
                </a:lnTo>
                <a:cubicBezTo>
                  <a:pt x="1053319" y="6252933"/>
                  <a:pt x="1048825" y="6241157"/>
                  <a:pt x="1039324" y="6233874"/>
                </a:cubicBezTo>
                <a:cubicBezTo>
                  <a:pt x="1029823" y="6226592"/>
                  <a:pt x="1013665" y="6222894"/>
                  <a:pt x="989997" y="6222894"/>
                </a:cubicBezTo>
                <a:close/>
                <a:moveTo>
                  <a:pt x="692788" y="6222893"/>
                </a:moveTo>
                <a:cubicBezTo>
                  <a:pt x="682251" y="6222670"/>
                  <a:pt x="671725" y="6223721"/>
                  <a:pt x="661440" y="6226022"/>
                </a:cubicBezTo>
                <a:cubicBezTo>
                  <a:pt x="654495" y="6227547"/>
                  <a:pt x="647970" y="6230576"/>
                  <a:pt x="642324" y="6234898"/>
                </a:cubicBezTo>
                <a:cubicBezTo>
                  <a:pt x="637820" y="6238618"/>
                  <a:pt x="634483" y="6243556"/>
                  <a:pt x="632709" y="6249121"/>
                </a:cubicBezTo>
                <a:cubicBezTo>
                  <a:pt x="630855" y="6255379"/>
                  <a:pt x="629953" y="6261881"/>
                  <a:pt x="630035" y="6268408"/>
                </a:cubicBezTo>
                <a:lnTo>
                  <a:pt x="630035" y="6456154"/>
                </a:lnTo>
                <a:cubicBezTo>
                  <a:pt x="629949" y="6462663"/>
                  <a:pt x="630850" y="6469146"/>
                  <a:pt x="632709" y="6475384"/>
                </a:cubicBezTo>
                <a:cubicBezTo>
                  <a:pt x="634468" y="6480956"/>
                  <a:pt x="637808" y="6485898"/>
                  <a:pt x="642324" y="6489607"/>
                </a:cubicBezTo>
                <a:cubicBezTo>
                  <a:pt x="647956" y="6493951"/>
                  <a:pt x="654487" y="6496983"/>
                  <a:pt x="661440" y="6498482"/>
                </a:cubicBezTo>
                <a:cubicBezTo>
                  <a:pt x="671727" y="6500765"/>
                  <a:pt x="682253" y="6501796"/>
                  <a:pt x="692788" y="6501555"/>
                </a:cubicBezTo>
                <a:cubicBezTo>
                  <a:pt x="703398" y="6501784"/>
                  <a:pt x="713997" y="6500753"/>
                  <a:pt x="724364" y="6498482"/>
                </a:cubicBezTo>
                <a:cubicBezTo>
                  <a:pt x="731359" y="6497005"/>
                  <a:pt x="737931" y="6493971"/>
                  <a:pt x="743594" y="6489607"/>
                </a:cubicBezTo>
                <a:cubicBezTo>
                  <a:pt x="748142" y="6485917"/>
                  <a:pt x="751506" y="6480971"/>
                  <a:pt x="753265" y="6475384"/>
                </a:cubicBezTo>
                <a:cubicBezTo>
                  <a:pt x="755124" y="6469146"/>
                  <a:pt x="756026" y="6462663"/>
                  <a:pt x="755939" y="6456154"/>
                </a:cubicBezTo>
                <a:lnTo>
                  <a:pt x="755939" y="6389760"/>
                </a:lnTo>
                <a:lnTo>
                  <a:pt x="708604" y="6389760"/>
                </a:lnTo>
                <a:lnTo>
                  <a:pt x="708604" y="6447620"/>
                </a:lnTo>
                <a:cubicBezTo>
                  <a:pt x="709025" y="6451339"/>
                  <a:pt x="707472" y="6455007"/>
                  <a:pt x="704508" y="6457292"/>
                </a:cubicBezTo>
                <a:cubicBezTo>
                  <a:pt x="700937" y="6459285"/>
                  <a:pt x="696870" y="6460213"/>
                  <a:pt x="692788" y="6459966"/>
                </a:cubicBezTo>
                <a:cubicBezTo>
                  <a:pt x="688822" y="6460133"/>
                  <a:pt x="684886" y="6459208"/>
                  <a:pt x="681409" y="6457292"/>
                </a:cubicBezTo>
                <a:cubicBezTo>
                  <a:pt x="678354" y="6455068"/>
                  <a:pt x="676725" y="6451376"/>
                  <a:pt x="677143" y="6447620"/>
                </a:cubicBezTo>
                <a:lnTo>
                  <a:pt x="677143" y="6276942"/>
                </a:lnTo>
                <a:cubicBezTo>
                  <a:pt x="676722" y="6273201"/>
                  <a:pt x="678354" y="6269525"/>
                  <a:pt x="681409" y="6267327"/>
                </a:cubicBezTo>
                <a:cubicBezTo>
                  <a:pt x="684870" y="6265365"/>
                  <a:pt x="688814" y="6264419"/>
                  <a:pt x="692788" y="6264596"/>
                </a:cubicBezTo>
                <a:cubicBezTo>
                  <a:pt x="696878" y="6264336"/>
                  <a:pt x="700954" y="6265286"/>
                  <a:pt x="704508" y="6267327"/>
                </a:cubicBezTo>
                <a:cubicBezTo>
                  <a:pt x="707471" y="6269587"/>
                  <a:pt x="709027" y="6273239"/>
                  <a:pt x="708604" y="6276942"/>
                </a:cubicBezTo>
                <a:lnTo>
                  <a:pt x="708604" y="6332355"/>
                </a:lnTo>
                <a:lnTo>
                  <a:pt x="755939" y="6332355"/>
                </a:lnTo>
                <a:lnTo>
                  <a:pt x="755939" y="6268408"/>
                </a:lnTo>
                <a:cubicBezTo>
                  <a:pt x="756027" y="6261862"/>
                  <a:pt x="755125" y="6255341"/>
                  <a:pt x="753265" y="6249064"/>
                </a:cubicBezTo>
                <a:cubicBezTo>
                  <a:pt x="751494" y="6243483"/>
                  <a:pt x="748132" y="6238540"/>
                  <a:pt x="743594" y="6234841"/>
                </a:cubicBezTo>
                <a:cubicBezTo>
                  <a:pt x="737917" y="6230500"/>
                  <a:pt x="731350" y="6227469"/>
                  <a:pt x="724364" y="6225966"/>
                </a:cubicBezTo>
                <a:cubicBezTo>
                  <a:pt x="713997" y="6223695"/>
                  <a:pt x="703398" y="6222664"/>
                  <a:pt x="692788" y="622289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967AA"/>
          </a:solidFill>
        </p:spPr>
        <p:txBody>
          <a:bodyPr wrap="square" lIns="144000" tIns="10800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frame and insert picture using the Insert tab, Pictures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28650" y="2616200"/>
            <a:ext cx="10933200" cy="1088800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6600" b="0" i="1" cap="none" baseline="0">
                <a:solidFill>
                  <a:schemeClr val="tx1"/>
                </a:solidFill>
                <a:latin typeface="CBS Serif" panose="02020603050705020204" pitchFamily="18" charset="0"/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5231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nd Pictur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6" hidden="1">
            <a:extLst>
              <a:ext uri="{FF2B5EF4-FFF2-40B4-BE49-F238E27FC236}">
                <a16:creationId xmlns:a16="http://schemas.microsoft.com/office/drawing/2014/main" id="{1A720CDE-06B6-4983-9A87-F49D92F4976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10" hidden="1">
            <a:extLst>
              <a:ext uri="{FF2B5EF4-FFF2-40B4-BE49-F238E27FC236}">
                <a16:creationId xmlns:a16="http://schemas.microsoft.com/office/drawing/2014/main" id="{714F8B58-5B54-40CA-B779-ABC1C0CA9F7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B065A66D-84CD-4AB9-B79C-02EAF8BCEF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Background"/>
          <p:cNvSpPr/>
          <p:nvPr userDrawn="1"/>
        </p:nvSpPr>
        <p:spPr>
          <a:xfrm>
            <a:off x="-1200" y="0"/>
            <a:ext cx="12193200" cy="6861600"/>
          </a:xfrm>
          <a:prstGeom prst="rect">
            <a:avLst/>
          </a:prstGeom>
          <a:solidFill>
            <a:srgbClr val="496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AAB99F5-F83E-DDC8-712B-EB11F7B1E64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329876 w 12192000"/>
              <a:gd name="connsiteY0" fmla="*/ 6439087 h 6858000"/>
              <a:gd name="connsiteX1" fmla="*/ 1324187 w 12192000"/>
              <a:gd name="connsiteY1" fmla="*/ 6453879 h 6858000"/>
              <a:gd name="connsiteX2" fmla="*/ 1310134 w 12192000"/>
              <a:gd name="connsiteY2" fmla="*/ 6497573 h 6858000"/>
              <a:gd name="connsiteX3" fmla="*/ 1327942 w 12192000"/>
              <a:gd name="connsiteY3" fmla="*/ 6497573 h 6858000"/>
              <a:gd name="connsiteX4" fmla="*/ 1330047 w 12192000"/>
              <a:gd name="connsiteY4" fmla="*/ 6439713 h 6858000"/>
              <a:gd name="connsiteX5" fmla="*/ 1330047 w 12192000"/>
              <a:gd name="connsiteY5" fmla="*/ 6439087 h 6858000"/>
              <a:gd name="connsiteX6" fmla="*/ 1343701 w 12192000"/>
              <a:gd name="connsiteY6" fmla="*/ 6404496 h 6858000"/>
              <a:gd name="connsiteX7" fmla="*/ 1343075 w 12192000"/>
              <a:gd name="connsiteY7" fmla="*/ 6406829 h 6858000"/>
              <a:gd name="connsiteX8" fmla="*/ 1340742 w 12192000"/>
              <a:gd name="connsiteY8" fmla="*/ 6411039 h 6858000"/>
              <a:gd name="connsiteX9" fmla="*/ 1338410 w 12192000"/>
              <a:gd name="connsiteY9" fmla="*/ 6417012 h 6858000"/>
              <a:gd name="connsiteX10" fmla="*/ 1338410 w 12192000"/>
              <a:gd name="connsiteY10" fmla="*/ 6424921 h 6858000"/>
              <a:gd name="connsiteX11" fmla="*/ 1336817 w 12192000"/>
              <a:gd name="connsiteY11" fmla="*/ 6471516 h 6858000"/>
              <a:gd name="connsiteX12" fmla="*/ 1335849 w 12192000"/>
              <a:gd name="connsiteY12" fmla="*/ 6497174 h 6858000"/>
              <a:gd name="connsiteX13" fmla="*/ 1418970 w 12192000"/>
              <a:gd name="connsiteY13" fmla="*/ 6497174 h 6858000"/>
              <a:gd name="connsiteX14" fmla="*/ 1418970 w 12192000"/>
              <a:gd name="connsiteY14" fmla="*/ 6456610 h 6858000"/>
              <a:gd name="connsiteX15" fmla="*/ 1416694 w 12192000"/>
              <a:gd name="connsiteY15" fmla="*/ 6456610 h 6858000"/>
              <a:gd name="connsiteX16" fmla="*/ 1355648 w 12192000"/>
              <a:gd name="connsiteY16" fmla="*/ 6412461 h 6858000"/>
              <a:gd name="connsiteX17" fmla="*/ 1355705 w 12192000"/>
              <a:gd name="connsiteY17" fmla="*/ 6412518 h 6858000"/>
              <a:gd name="connsiteX18" fmla="*/ 1348081 w 12192000"/>
              <a:gd name="connsiteY18" fmla="*/ 6407113 h 6858000"/>
              <a:gd name="connsiteX19" fmla="*/ 1347683 w 12192000"/>
              <a:gd name="connsiteY19" fmla="*/ 6406772 h 6858000"/>
              <a:gd name="connsiteX20" fmla="*/ 1345976 w 12192000"/>
              <a:gd name="connsiteY20" fmla="*/ 6405805 h 6858000"/>
              <a:gd name="connsiteX21" fmla="*/ 1345578 w 12192000"/>
              <a:gd name="connsiteY21" fmla="*/ 6405805 h 6858000"/>
              <a:gd name="connsiteX22" fmla="*/ 1343701 w 12192000"/>
              <a:gd name="connsiteY22" fmla="*/ 6404496 h 6858000"/>
              <a:gd name="connsiteX23" fmla="*/ 825747 w 12192000"/>
              <a:gd name="connsiteY23" fmla="*/ 6378211 h 6858000"/>
              <a:gd name="connsiteX24" fmla="*/ 848504 w 12192000"/>
              <a:gd name="connsiteY24" fmla="*/ 6378211 h 6858000"/>
              <a:gd name="connsiteX25" fmla="*/ 854876 w 12192000"/>
              <a:gd name="connsiteY25" fmla="*/ 6380202 h 6858000"/>
              <a:gd name="connsiteX26" fmla="*/ 857949 w 12192000"/>
              <a:gd name="connsiteY26" fmla="*/ 6385892 h 6858000"/>
              <a:gd name="connsiteX27" fmla="*/ 857949 w 12192000"/>
              <a:gd name="connsiteY27" fmla="*/ 6445970 h 6858000"/>
              <a:gd name="connsiteX28" fmla="*/ 854706 w 12192000"/>
              <a:gd name="connsiteY28" fmla="*/ 6453480 h 6858000"/>
              <a:gd name="connsiteX29" fmla="*/ 847196 w 12192000"/>
              <a:gd name="connsiteY29" fmla="*/ 6455585 h 6858000"/>
              <a:gd name="connsiteX30" fmla="*/ 825747 w 12192000"/>
              <a:gd name="connsiteY30" fmla="*/ 6455585 h 6858000"/>
              <a:gd name="connsiteX31" fmla="*/ 1256142 w 12192000"/>
              <a:gd name="connsiteY31" fmla="*/ 6345498 h 6858000"/>
              <a:gd name="connsiteX32" fmla="*/ 1254435 w 12192000"/>
              <a:gd name="connsiteY32" fmla="*/ 6349253 h 6858000"/>
              <a:gd name="connsiteX33" fmla="*/ 1291473 w 12192000"/>
              <a:gd name="connsiteY33" fmla="*/ 6482155 h 6858000"/>
              <a:gd name="connsiteX34" fmla="*/ 1295910 w 12192000"/>
              <a:gd name="connsiteY34" fmla="*/ 6497231 h 6858000"/>
              <a:gd name="connsiteX35" fmla="*/ 1303477 w 12192000"/>
              <a:gd name="connsiteY35" fmla="*/ 6497231 h 6858000"/>
              <a:gd name="connsiteX36" fmla="*/ 1326234 w 12192000"/>
              <a:gd name="connsiteY36" fmla="*/ 6428960 h 6858000"/>
              <a:gd name="connsiteX37" fmla="*/ 1330046 w 12192000"/>
              <a:gd name="connsiteY37" fmla="*/ 6416443 h 6858000"/>
              <a:gd name="connsiteX38" fmla="*/ 1329648 w 12192000"/>
              <a:gd name="connsiteY38" fmla="*/ 6416330 h 6858000"/>
              <a:gd name="connsiteX39" fmla="*/ 1329648 w 12192000"/>
              <a:gd name="connsiteY39" fmla="*/ 6394312 h 6858000"/>
              <a:gd name="connsiteX40" fmla="*/ 1326974 w 12192000"/>
              <a:gd name="connsiteY40" fmla="*/ 6391979 h 6858000"/>
              <a:gd name="connsiteX41" fmla="*/ 1256142 w 12192000"/>
              <a:gd name="connsiteY41" fmla="*/ 6345498 h 6858000"/>
              <a:gd name="connsiteX42" fmla="*/ 1149468 w 12192000"/>
              <a:gd name="connsiteY42" fmla="*/ 6280185 h 6858000"/>
              <a:gd name="connsiteX43" fmla="*/ 1149468 w 12192000"/>
              <a:gd name="connsiteY43" fmla="*/ 6497288 h 6858000"/>
              <a:gd name="connsiteX44" fmla="*/ 1287036 w 12192000"/>
              <a:gd name="connsiteY44" fmla="*/ 6497288 h 6858000"/>
              <a:gd name="connsiteX45" fmla="*/ 1286467 w 12192000"/>
              <a:gd name="connsiteY45" fmla="*/ 6495468 h 6858000"/>
              <a:gd name="connsiteX46" fmla="*/ 1265416 w 12192000"/>
              <a:gd name="connsiteY46" fmla="*/ 6430553 h 6858000"/>
              <a:gd name="connsiteX47" fmla="*/ 1250397 w 12192000"/>
              <a:gd name="connsiteY47" fmla="*/ 6387883 h 6858000"/>
              <a:gd name="connsiteX48" fmla="*/ 1231224 w 12192000"/>
              <a:gd name="connsiteY48" fmla="*/ 6339012 h 6858000"/>
              <a:gd name="connsiteX49" fmla="*/ 1227070 w 12192000"/>
              <a:gd name="connsiteY49" fmla="*/ 6328885 h 6858000"/>
              <a:gd name="connsiteX50" fmla="*/ 1217342 w 12192000"/>
              <a:gd name="connsiteY50" fmla="*/ 6322741 h 6858000"/>
              <a:gd name="connsiteX51" fmla="*/ 1173420 w 12192000"/>
              <a:gd name="connsiteY51" fmla="*/ 6297196 h 6858000"/>
              <a:gd name="connsiteX52" fmla="*/ 1152370 w 12192000"/>
              <a:gd name="connsiteY52" fmla="*/ 6284736 h 6858000"/>
              <a:gd name="connsiteX53" fmla="*/ 1149468 w 12192000"/>
              <a:gd name="connsiteY53" fmla="*/ 6280185 h 6858000"/>
              <a:gd name="connsiteX54" fmla="*/ 825747 w 12192000"/>
              <a:gd name="connsiteY54" fmla="*/ 6269204 h 6858000"/>
              <a:gd name="connsiteX55" fmla="*/ 846797 w 12192000"/>
              <a:gd name="connsiteY55" fmla="*/ 6269204 h 6858000"/>
              <a:gd name="connsiteX56" fmla="*/ 853397 w 12192000"/>
              <a:gd name="connsiteY56" fmla="*/ 6271366 h 6858000"/>
              <a:gd name="connsiteX57" fmla="*/ 856697 w 12192000"/>
              <a:gd name="connsiteY57" fmla="*/ 6278876 h 6858000"/>
              <a:gd name="connsiteX58" fmla="*/ 856697 w 12192000"/>
              <a:gd name="connsiteY58" fmla="*/ 6326666 h 6858000"/>
              <a:gd name="connsiteX59" fmla="*/ 854194 w 12192000"/>
              <a:gd name="connsiteY59" fmla="*/ 6334347 h 6858000"/>
              <a:gd name="connsiteX60" fmla="*/ 848504 w 12192000"/>
              <a:gd name="connsiteY60" fmla="*/ 6336679 h 6858000"/>
              <a:gd name="connsiteX61" fmla="*/ 825747 w 12192000"/>
              <a:gd name="connsiteY61" fmla="*/ 6336679 h 6858000"/>
              <a:gd name="connsiteX62" fmla="*/ 1340458 w 12192000"/>
              <a:gd name="connsiteY62" fmla="*/ 6227787 h 6858000"/>
              <a:gd name="connsiteX63" fmla="*/ 1340118 w 12192000"/>
              <a:gd name="connsiteY63" fmla="*/ 6237366 h 6858000"/>
              <a:gd name="connsiteX64" fmla="*/ 1340117 w 12192000"/>
              <a:gd name="connsiteY64" fmla="*/ 6237345 h 6858000"/>
              <a:gd name="connsiteX65" fmla="*/ 1340117 w 12192000"/>
              <a:gd name="connsiteY65" fmla="*/ 6237402 h 6858000"/>
              <a:gd name="connsiteX66" fmla="*/ 1340118 w 12192000"/>
              <a:gd name="connsiteY66" fmla="*/ 6237366 h 6858000"/>
              <a:gd name="connsiteX67" fmla="*/ 1341653 w 12192000"/>
              <a:gd name="connsiteY67" fmla="*/ 6262719 h 6858000"/>
              <a:gd name="connsiteX68" fmla="*/ 1340003 w 12192000"/>
              <a:gd name="connsiteY68" fmla="*/ 6335087 h 6858000"/>
              <a:gd name="connsiteX69" fmla="*/ 1337044 w 12192000"/>
              <a:gd name="connsiteY69" fmla="*/ 6383844 h 6858000"/>
              <a:gd name="connsiteX70" fmla="*/ 1337044 w 12192000"/>
              <a:gd name="connsiteY70" fmla="*/ 6386518 h 6858000"/>
              <a:gd name="connsiteX71" fmla="*/ 1339149 w 12192000"/>
              <a:gd name="connsiteY71" fmla="*/ 6388452 h 6858000"/>
              <a:gd name="connsiteX72" fmla="*/ 1340060 w 12192000"/>
              <a:gd name="connsiteY72" fmla="*/ 6387883 h 6858000"/>
              <a:gd name="connsiteX73" fmla="*/ 1352576 w 12192000"/>
              <a:gd name="connsiteY73" fmla="*/ 6349595 h 6858000"/>
              <a:gd name="connsiteX74" fmla="*/ 1368051 w 12192000"/>
              <a:gd name="connsiteY74" fmla="*/ 6297879 h 6858000"/>
              <a:gd name="connsiteX75" fmla="*/ 1380909 w 12192000"/>
              <a:gd name="connsiteY75" fmla="*/ 6239166 h 6858000"/>
              <a:gd name="connsiteX76" fmla="*/ 1377552 w 12192000"/>
              <a:gd name="connsiteY76" fmla="*/ 6227787 h 6858000"/>
              <a:gd name="connsiteX77" fmla="*/ 1405202 w 12192000"/>
              <a:gd name="connsiteY77" fmla="*/ 6227730 h 6858000"/>
              <a:gd name="connsiteX78" fmla="*/ 1404861 w 12192000"/>
              <a:gd name="connsiteY78" fmla="*/ 6229039 h 6858000"/>
              <a:gd name="connsiteX79" fmla="*/ 1386655 w 12192000"/>
              <a:gd name="connsiteY79" fmla="*/ 6283428 h 6858000"/>
              <a:gd name="connsiteX80" fmla="*/ 1373115 w 12192000"/>
              <a:gd name="connsiteY80" fmla="*/ 6321774 h 6858000"/>
              <a:gd name="connsiteX81" fmla="*/ 1356786 w 12192000"/>
              <a:gd name="connsiteY81" fmla="*/ 6357218 h 6858000"/>
              <a:gd name="connsiteX82" fmla="*/ 1343928 w 12192000"/>
              <a:gd name="connsiteY82" fmla="*/ 6391923 h 6858000"/>
              <a:gd name="connsiteX83" fmla="*/ 1353430 w 12192000"/>
              <a:gd name="connsiteY83" fmla="*/ 6400058 h 6858000"/>
              <a:gd name="connsiteX84" fmla="*/ 1415158 w 12192000"/>
              <a:gd name="connsiteY84" fmla="*/ 6451262 h 6858000"/>
              <a:gd name="connsiteX85" fmla="*/ 1419027 w 12192000"/>
              <a:gd name="connsiteY85" fmla="*/ 6455643 h 6858000"/>
              <a:gd name="connsiteX86" fmla="*/ 1419027 w 12192000"/>
              <a:gd name="connsiteY86" fmla="*/ 6227730 h 6858000"/>
              <a:gd name="connsiteX87" fmla="*/ 1206418 w 12192000"/>
              <a:gd name="connsiteY87" fmla="*/ 6227730 h 6858000"/>
              <a:gd name="connsiteX88" fmla="*/ 1210003 w 12192000"/>
              <a:gd name="connsiteY88" fmla="*/ 6238255 h 6858000"/>
              <a:gd name="connsiteX89" fmla="*/ 1232760 w 12192000"/>
              <a:gd name="connsiteY89" fmla="*/ 6307266 h 6858000"/>
              <a:gd name="connsiteX90" fmla="*/ 1232987 w 12192000"/>
              <a:gd name="connsiteY90" fmla="*/ 6307266 h 6858000"/>
              <a:gd name="connsiteX91" fmla="*/ 1251421 w 12192000"/>
              <a:gd name="connsiteY91" fmla="*/ 6324334 h 6858000"/>
              <a:gd name="connsiteX92" fmla="*/ 1326804 w 12192000"/>
              <a:gd name="connsiteY92" fmla="*/ 6378781 h 6858000"/>
              <a:gd name="connsiteX93" fmla="*/ 1328169 w 12192000"/>
              <a:gd name="connsiteY93" fmla="*/ 6379691 h 6858000"/>
              <a:gd name="connsiteX94" fmla="*/ 1328169 w 12192000"/>
              <a:gd name="connsiteY94" fmla="*/ 6379179 h 6858000"/>
              <a:gd name="connsiteX95" fmla="*/ 1328909 w 12192000"/>
              <a:gd name="connsiteY95" fmla="*/ 6343336 h 6858000"/>
              <a:gd name="connsiteX96" fmla="*/ 1320716 w 12192000"/>
              <a:gd name="connsiteY96" fmla="*/ 6252592 h 6858000"/>
              <a:gd name="connsiteX97" fmla="*/ 1315653 w 12192000"/>
              <a:gd name="connsiteY97" fmla="*/ 6232338 h 6858000"/>
              <a:gd name="connsiteX98" fmla="*/ 1315027 w 12192000"/>
              <a:gd name="connsiteY98" fmla="*/ 6227730 h 6858000"/>
              <a:gd name="connsiteX99" fmla="*/ 1149468 w 12192000"/>
              <a:gd name="connsiteY99" fmla="*/ 6227730 h 6858000"/>
              <a:gd name="connsiteX100" fmla="*/ 1149468 w 12192000"/>
              <a:gd name="connsiteY100" fmla="*/ 6262378 h 6858000"/>
              <a:gd name="connsiteX101" fmla="*/ 1155727 w 12192000"/>
              <a:gd name="connsiteY101" fmla="*/ 6259761 h 6858000"/>
              <a:gd name="connsiteX102" fmla="*/ 1181727 w 12192000"/>
              <a:gd name="connsiteY102" fmla="*/ 6278422 h 6858000"/>
              <a:gd name="connsiteX103" fmla="*/ 1217854 w 12192000"/>
              <a:gd name="connsiteY103" fmla="*/ 6301520 h 6858000"/>
              <a:gd name="connsiteX104" fmla="*/ 1217854 w 12192000"/>
              <a:gd name="connsiteY104" fmla="*/ 6299984 h 6858000"/>
              <a:gd name="connsiteX105" fmla="*/ 1198112 w 12192000"/>
              <a:gd name="connsiteY105" fmla="*/ 6254071 h 6858000"/>
              <a:gd name="connsiteX106" fmla="*/ 1187075 w 12192000"/>
              <a:gd name="connsiteY106" fmla="*/ 6227730 h 6858000"/>
              <a:gd name="connsiteX107" fmla="*/ 778241 w 12192000"/>
              <a:gd name="connsiteY107" fmla="*/ 6227673 h 6858000"/>
              <a:gd name="connsiteX108" fmla="*/ 778241 w 12192000"/>
              <a:gd name="connsiteY108" fmla="*/ 6497174 h 6858000"/>
              <a:gd name="connsiteX109" fmla="*/ 857607 w 12192000"/>
              <a:gd name="connsiteY109" fmla="*/ 6497174 h 6858000"/>
              <a:gd name="connsiteX110" fmla="*/ 877292 w 12192000"/>
              <a:gd name="connsiteY110" fmla="*/ 6495069 h 6858000"/>
              <a:gd name="connsiteX111" fmla="*/ 892312 w 12192000"/>
              <a:gd name="connsiteY111" fmla="*/ 6487957 h 6858000"/>
              <a:gd name="connsiteX112" fmla="*/ 901927 w 12192000"/>
              <a:gd name="connsiteY112" fmla="*/ 6474417 h 6858000"/>
              <a:gd name="connsiteX113" fmla="*/ 905397 w 12192000"/>
              <a:gd name="connsiteY113" fmla="*/ 6453651 h 6858000"/>
              <a:gd name="connsiteX114" fmla="*/ 905397 w 12192000"/>
              <a:gd name="connsiteY114" fmla="*/ 6380088 h 6858000"/>
              <a:gd name="connsiteX115" fmla="*/ 899025 w 12192000"/>
              <a:gd name="connsiteY115" fmla="*/ 6364500 h 6858000"/>
              <a:gd name="connsiteX116" fmla="*/ 887647 w 12192000"/>
              <a:gd name="connsiteY116" fmla="*/ 6357388 h 6858000"/>
              <a:gd name="connsiteX117" fmla="*/ 887647 w 12192000"/>
              <a:gd name="connsiteY117" fmla="*/ 6354714 h 6858000"/>
              <a:gd name="connsiteX118" fmla="*/ 898456 w 12192000"/>
              <a:gd name="connsiteY118" fmla="*/ 6346806 h 6858000"/>
              <a:gd name="connsiteX119" fmla="*/ 904146 w 12192000"/>
              <a:gd name="connsiteY119" fmla="*/ 6330080 h 6858000"/>
              <a:gd name="connsiteX120" fmla="*/ 904146 w 12192000"/>
              <a:gd name="connsiteY120" fmla="*/ 6270740 h 6858000"/>
              <a:gd name="connsiteX121" fmla="*/ 900675 w 12192000"/>
              <a:gd name="connsiteY121" fmla="*/ 6249804 h 6858000"/>
              <a:gd name="connsiteX122" fmla="*/ 891288 w 12192000"/>
              <a:gd name="connsiteY122" fmla="*/ 6236718 h 6858000"/>
              <a:gd name="connsiteX123" fmla="*/ 876609 w 12192000"/>
              <a:gd name="connsiteY123" fmla="*/ 6229778 h 6858000"/>
              <a:gd name="connsiteX124" fmla="*/ 857550 w 12192000"/>
              <a:gd name="connsiteY124" fmla="*/ 6227673 h 6858000"/>
              <a:gd name="connsiteX125" fmla="*/ 989997 w 12192000"/>
              <a:gd name="connsiteY125" fmla="*/ 6222894 h 6858000"/>
              <a:gd name="connsiteX126" fmla="*/ 941126 w 12192000"/>
              <a:gd name="connsiteY126" fmla="*/ 6234216 h 6858000"/>
              <a:gd name="connsiteX127" fmla="*/ 926107 w 12192000"/>
              <a:gd name="connsiteY127" fmla="*/ 6270798 h 6858000"/>
              <a:gd name="connsiteX128" fmla="*/ 926107 w 12192000"/>
              <a:gd name="connsiteY128" fmla="*/ 6304933 h 6858000"/>
              <a:gd name="connsiteX129" fmla="*/ 931511 w 12192000"/>
              <a:gd name="connsiteY129" fmla="*/ 6333039 h 6858000"/>
              <a:gd name="connsiteX130" fmla="*/ 946531 w 12192000"/>
              <a:gd name="connsiteY130" fmla="*/ 6351529 h 6858000"/>
              <a:gd name="connsiteX131" fmla="*/ 1001205 w 12192000"/>
              <a:gd name="connsiteY131" fmla="*/ 6398864 h 6858000"/>
              <a:gd name="connsiteX132" fmla="*/ 1005415 w 12192000"/>
              <a:gd name="connsiteY132" fmla="*/ 6404837 h 6858000"/>
              <a:gd name="connsiteX133" fmla="*/ 1006553 w 12192000"/>
              <a:gd name="connsiteY133" fmla="*/ 6413485 h 6858000"/>
              <a:gd name="connsiteX134" fmla="*/ 1006553 w 12192000"/>
              <a:gd name="connsiteY134" fmla="*/ 6449328 h 6858000"/>
              <a:gd name="connsiteX135" fmla="*/ 1001945 w 12192000"/>
              <a:gd name="connsiteY135" fmla="*/ 6457975 h 6858000"/>
              <a:gd name="connsiteX136" fmla="*/ 989997 w 12192000"/>
              <a:gd name="connsiteY136" fmla="*/ 6460479 h 6858000"/>
              <a:gd name="connsiteX137" fmla="*/ 976741 w 12192000"/>
              <a:gd name="connsiteY137" fmla="*/ 6457975 h 6858000"/>
              <a:gd name="connsiteX138" fmla="*/ 971905 w 12192000"/>
              <a:gd name="connsiteY138" fmla="*/ 6449328 h 6858000"/>
              <a:gd name="connsiteX139" fmla="*/ 971905 w 12192000"/>
              <a:gd name="connsiteY139" fmla="*/ 6392435 h 6858000"/>
              <a:gd name="connsiteX140" fmla="*/ 924969 w 12192000"/>
              <a:gd name="connsiteY140" fmla="*/ 6392435 h 6858000"/>
              <a:gd name="connsiteX141" fmla="*/ 924969 w 12192000"/>
              <a:gd name="connsiteY141" fmla="*/ 6454107 h 6858000"/>
              <a:gd name="connsiteX142" fmla="*/ 928610 w 12192000"/>
              <a:gd name="connsiteY142" fmla="*/ 6476864 h 6858000"/>
              <a:gd name="connsiteX143" fmla="*/ 939988 w 12192000"/>
              <a:gd name="connsiteY143" fmla="*/ 6491485 h 6858000"/>
              <a:gd name="connsiteX144" fmla="*/ 960186 w 12192000"/>
              <a:gd name="connsiteY144" fmla="*/ 6499336 h 6858000"/>
              <a:gd name="connsiteX145" fmla="*/ 989997 w 12192000"/>
              <a:gd name="connsiteY145" fmla="*/ 6501669 h 6858000"/>
              <a:gd name="connsiteX146" fmla="*/ 1038925 w 12192000"/>
              <a:gd name="connsiteY146" fmla="*/ 6490802 h 6858000"/>
              <a:gd name="connsiteX147" fmla="*/ 1054173 w 12192000"/>
              <a:gd name="connsiteY147" fmla="*/ 6454448 h 6858000"/>
              <a:gd name="connsiteX148" fmla="*/ 1054173 w 12192000"/>
              <a:gd name="connsiteY148" fmla="*/ 6408535 h 6858000"/>
              <a:gd name="connsiteX149" fmla="*/ 1049564 w 12192000"/>
              <a:gd name="connsiteY149" fmla="*/ 6384697 h 6858000"/>
              <a:gd name="connsiteX150" fmla="*/ 1037219 w 12192000"/>
              <a:gd name="connsiteY150" fmla="*/ 6369678 h 6858000"/>
              <a:gd name="connsiteX151" fmla="*/ 978676 w 12192000"/>
              <a:gd name="connsiteY151" fmla="*/ 6316141 h 6858000"/>
              <a:gd name="connsiteX152" fmla="*/ 975035 w 12192000"/>
              <a:gd name="connsiteY152" fmla="*/ 6310452 h 6858000"/>
              <a:gd name="connsiteX153" fmla="*/ 973669 w 12192000"/>
              <a:gd name="connsiteY153" fmla="*/ 6300439 h 6858000"/>
              <a:gd name="connsiteX154" fmla="*/ 973669 w 12192000"/>
              <a:gd name="connsiteY154" fmla="*/ 6274098 h 6858000"/>
              <a:gd name="connsiteX155" fmla="*/ 989997 w 12192000"/>
              <a:gd name="connsiteY155" fmla="*/ 6264824 h 6858000"/>
              <a:gd name="connsiteX156" fmla="*/ 1005814 w 12192000"/>
              <a:gd name="connsiteY156" fmla="*/ 6274098 h 6858000"/>
              <a:gd name="connsiteX157" fmla="*/ 1005814 w 12192000"/>
              <a:gd name="connsiteY157" fmla="*/ 6320408 h 6858000"/>
              <a:gd name="connsiteX158" fmla="*/ 1053319 w 12192000"/>
              <a:gd name="connsiteY158" fmla="*/ 6320408 h 6858000"/>
              <a:gd name="connsiteX159" fmla="*/ 1053319 w 12192000"/>
              <a:gd name="connsiteY159" fmla="*/ 6268863 h 6858000"/>
              <a:gd name="connsiteX160" fmla="*/ 1039324 w 12192000"/>
              <a:gd name="connsiteY160" fmla="*/ 6233874 h 6858000"/>
              <a:gd name="connsiteX161" fmla="*/ 989997 w 12192000"/>
              <a:gd name="connsiteY161" fmla="*/ 6222894 h 6858000"/>
              <a:gd name="connsiteX162" fmla="*/ 692788 w 12192000"/>
              <a:gd name="connsiteY162" fmla="*/ 6222893 h 6858000"/>
              <a:gd name="connsiteX163" fmla="*/ 661440 w 12192000"/>
              <a:gd name="connsiteY163" fmla="*/ 6226022 h 6858000"/>
              <a:gd name="connsiteX164" fmla="*/ 642324 w 12192000"/>
              <a:gd name="connsiteY164" fmla="*/ 6234898 h 6858000"/>
              <a:gd name="connsiteX165" fmla="*/ 632709 w 12192000"/>
              <a:gd name="connsiteY165" fmla="*/ 6249121 h 6858000"/>
              <a:gd name="connsiteX166" fmla="*/ 630035 w 12192000"/>
              <a:gd name="connsiteY166" fmla="*/ 6268408 h 6858000"/>
              <a:gd name="connsiteX167" fmla="*/ 630035 w 12192000"/>
              <a:gd name="connsiteY167" fmla="*/ 6456154 h 6858000"/>
              <a:gd name="connsiteX168" fmla="*/ 632709 w 12192000"/>
              <a:gd name="connsiteY168" fmla="*/ 6475384 h 6858000"/>
              <a:gd name="connsiteX169" fmla="*/ 642324 w 12192000"/>
              <a:gd name="connsiteY169" fmla="*/ 6489607 h 6858000"/>
              <a:gd name="connsiteX170" fmla="*/ 661440 w 12192000"/>
              <a:gd name="connsiteY170" fmla="*/ 6498482 h 6858000"/>
              <a:gd name="connsiteX171" fmla="*/ 692788 w 12192000"/>
              <a:gd name="connsiteY171" fmla="*/ 6501555 h 6858000"/>
              <a:gd name="connsiteX172" fmla="*/ 724364 w 12192000"/>
              <a:gd name="connsiteY172" fmla="*/ 6498482 h 6858000"/>
              <a:gd name="connsiteX173" fmla="*/ 743594 w 12192000"/>
              <a:gd name="connsiteY173" fmla="*/ 6489607 h 6858000"/>
              <a:gd name="connsiteX174" fmla="*/ 753265 w 12192000"/>
              <a:gd name="connsiteY174" fmla="*/ 6475384 h 6858000"/>
              <a:gd name="connsiteX175" fmla="*/ 755939 w 12192000"/>
              <a:gd name="connsiteY175" fmla="*/ 6456154 h 6858000"/>
              <a:gd name="connsiteX176" fmla="*/ 755939 w 12192000"/>
              <a:gd name="connsiteY176" fmla="*/ 6389760 h 6858000"/>
              <a:gd name="connsiteX177" fmla="*/ 708604 w 12192000"/>
              <a:gd name="connsiteY177" fmla="*/ 6389760 h 6858000"/>
              <a:gd name="connsiteX178" fmla="*/ 708604 w 12192000"/>
              <a:gd name="connsiteY178" fmla="*/ 6447620 h 6858000"/>
              <a:gd name="connsiteX179" fmla="*/ 704508 w 12192000"/>
              <a:gd name="connsiteY179" fmla="*/ 6457292 h 6858000"/>
              <a:gd name="connsiteX180" fmla="*/ 692788 w 12192000"/>
              <a:gd name="connsiteY180" fmla="*/ 6459966 h 6858000"/>
              <a:gd name="connsiteX181" fmla="*/ 681409 w 12192000"/>
              <a:gd name="connsiteY181" fmla="*/ 6457292 h 6858000"/>
              <a:gd name="connsiteX182" fmla="*/ 677143 w 12192000"/>
              <a:gd name="connsiteY182" fmla="*/ 6447620 h 6858000"/>
              <a:gd name="connsiteX183" fmla="*/ 677143 w 12192000"/>
              <a:gd name="connsiteY183" fmla="*/ 6276942 h 6858000"/>
              <a:gd name="connsiteX184" fmla="*/ 681409 w 12192000"/>
              <a:gd name="connsiteY184" fmla="*/ 6267327 h 6858000"/>
              <a:gd name="connsiteX185" fmla="*/ 692788 w 12192000"/>
              <a:gd name="connsiteY185" fmla="*/ 6264596 h 6858000"/>
              <a:gd name="connsiteX186" fmla="*/ 704508 w 12192000"/>
              <a:gd name="connsiteY186" fmla="*/ 6267327 h 6858000"/>
              <a:gd name="connsiteX187" fmla="*/ 708604 w 12192000"/>
              <a:gd name="connsiteY187" fmla="*/ 6276942 h 6858000"/>
              <a:gd name="connsiteX188" fmla="*/ 708604 w 12192000"/>
              <a:gd name="connsiteY188" fmla="*/ 6332355 h 6858000"/>
              <a:gd name="connsiteX189" fmla="*/ 755939 w 12192000"/>
              <a:gd name="connsiteY189" fmla="*/ 6332355 h 6858000"/>
              <a:gd name="connsiteX190" fmla="*/ 755939 w 12192000"/>
              <a:gd name="connsiteY190" fmla="*/ 6268408 h 6858000"/>
              <a:gd name="connsiteX191" fmla="*/ 753265 w 12192000"/>
              <a:gd name="connsiteY191" fmla="*/ 6249064 h 6858000"/>
              <a:gd name="connsiteX192" fmla="*/ 743594 w 12192000"/>
              <a:gd name="connsiteY192" fmla="*/ 6234841 h 6858000"/>
              <a:gd name="connsiteX193" fmla="*/ 724364 w 12192000"/>
              <a:gd name="connsiteY193" fmla="*/ 6225966 h 6858000"/>
              <a:gd name="connsiteX194" fmla="*/ 692788 w 12192000"/>
              <a:gd name="connsiteY194" fmla="*/ 6222893 h 6858000"/>
              <a:gd name="connsiteX195" fmla="*/ 0 w 12192000"/>
              <a:gd name="connsiteY195" fmla="*/ 0 h 6858000"/>
              <a:gd name="connsiteX196" fmla="*/ 12192000 w 12192000"/>
              <a:gd name="connsiteY196" fmla="*/ 0 h 6858000"/>
              <a:gd name="connsiteX197" fmla="*/ 12192000 w 12192000"/>
              <a:gd name="connsiteY197" fmla="*/ 6858000 h 6858000"/>
              <a:gd name="connsiteX198" fmla="*/ 0 w 12192000"/>
              <a:gd name="connsiteY1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0" h="6858000">
                <a:moveTo>
                  <a:pt x="1329876" y="6439087"/>
                </a:moveTo>
                <a:lnTo>
                  <a:pt x="1324187" y="6453879"/>
                </a:lnTo>
                <a:cubicBezTo>
                  <a:pt x="1319237" y="6468557"/>
                  <a:pt x="1314572" y="6483008"/>
                  <a:pt x="1310134" y="6497573"/>
                </a:cubicBezTo>
                <a:lnTo>
                  <a:pt x="1327942" y="6497573"/>
                </a:lnTo>
                <a:lnTo>
                  <a:pt x="1330047" y="6439713"/>
                </a:lnTo>
                <a:lnTo>
                  <a:pt x="1330047" y="6439087"/>
                </a:lnTo>
                <a:close/>
                <a:moveTo>
                  <a:pt x="1343701" y="6404496"/>
                </a:moveTo>
                <a:cubicBezTo>
                  <a:pt x="1343416" y="6404894"/>
                  <a:pt x="1343416" y="6406317"/>
                  <a:pt x="1343075" y="6406829"/>
                </a:cubicBezTo>
                <a:cubicBezTo>
                  <a:pt x="1342472" y="6408322"/>
                  <a:pt x="1341688" y="6409736"/>
                  <a:pt x="1340742" y="6411039"/>
                </a:cubicBezTo>
                <a:cubicBezTo>
                  <a:pt x="1339832" y="6413599"/>
                  <a:pt x="1339092" y="6415419"/>
                  <a:pt x="1338410" y="6417012"/>
                </a:cubicBezTo>
                <a:cubicBezTo>
                  <a:pt x="1338410" y="6419629"/>
                  <a:pt x="1338410" y="6422247"/>
                  <a:pt x="1338410" y="6424921"/>
                </a:cubicBezTo>
                <a:cubicBezTo>
                  <a:pt x="1338410" y="6441363"/>
                  <a:pt x="1336305" y="6469411"/>
                  <a:pt x="1336817" y="6471516"/>
                </a:cubicBezTo>
                <a:cubicBezTo>
                  <a:pt x="1336817" y="6471516"/>
                  <a:pt x="1336248" y="6487560"/>
                  <a:pt x="1335849" y="6497174"/>
                </a:cubicBezTo>
                <a:lnTo>
                  <a:pt x="1418970" y="6497174"/>
                </a:lnTo>
                <a:lnTo>
                  <a:pt x="1418970" y="6456610"/>
                </a:lnTo>
                <a:lnTo>
                  <a:pt x="1416694" y="6456610"/>
                </a:lnTo>
                <a:cubicBezTo>
                  <a:pt x="1396270" y="6441875"/>
                  <a:pt x="1376187" y="6427026"/>
                  <a:pt x="1355648" y="6412461"/>
                </a:cubicBezTo>
                <a:lnTo>
                  <a:pt x="1355705" y="6412518"/>
                </a:lnTo>
                <a:cubicBezTo>
                  <a:pt x="1349390" y="6408137"/>
                  <a:pt x="1349390" y="6408137"/>
                  <a:pt x="1348081" y="6407113"/>
                </a:cubicBezTo>
                <a:cubicBezTo>
                  <a:pt x="1348081" y="6407113"/>
                  <a:pt x="1348081" y="6407113"/>
                  <a:pt x="1347683" y="6406772"/>
                </a:cubicBezTo>
                <a:lnTo>
                  <a:pt x="1345976" y="6405805"/>
                </a:lnTo>
                <a:cubicBezTo>
                  <a:pt x="1345976" y="6405805"/>
                  <a:pt x="1345976" y="6405805"/>
                  <a:pt x="1345578" y="6405805"/>
                </a:cubicBezTo>
                <a:cubicBezTo>
                  <a:pt x="1344986" y="6405321"/>
                  <a:pt x="1344359" y="6404883"/>
                  <a:pt x="1343701" y="6404496"/>
                </a:cubicBezTo>
                <a:close/>
                <a:moveTo>
                  <a:pt x="825747" y="6378211"/>
                </a:moveTo>
                <a:lnTo>
                  <a:pt x="848504" y="6378211"/>
                </a:lnTo>
                <a:cubicBezTo>
                  <a:pt x="850769" y="6378288"/>
                  <a:pt x="852971" y="6378976"/>
                  <a:pt x="854876" y="6380202"/>
                </a:cubicBezTo>
                <a:cubicBezTo>
                  <a:pt x="856877" y="6381382"/>
                  <a:pt x="858059" y="6383572"/>
                  <a:pt x="857949" y="6385892"/>
                </a:cubicBezTo>
                <a:lnTo>
                  <a:pt x="857949" y="6445970"/>
                </a:lnTo>
                <a:cubicBezTo>
                  <a:pt x="858261" y="6448869"/>
                  <a:pt x="857030" y="6451719"/>
                  <a:pt x="854706" y="6453480"/>
                </a:cubicBezTo>
                <a:cubicBezTo>
                  <a:pt x="852462" y="6454900"/>
                  <a:pt x="849851" y="6455632"/>
                  <a:pt x="847196" y="6455585"/>
                </a:cubicBezTo>
                <a:lnTo>
                  <a:pt x="825747" y="6455585"/>
                </a:lnTo>
                <a:close/>
                <a:moveTo>
                  <a:pt x="1256142" y="6345498"/>
                </a:moveTo>
                <a:cubicBezTo>
                  <a:pt x="1254435" y="6345839"/>
                  <a:pt x="1254777" y="6348058"/>
                  <a:pt x="1254435" y="6349253"/>
                </a:cubicBezTo>
                <a:cubicBezTo>
                  <a:pt x="1261433" y="6393686"/>
                  <a:pt x="1277932" y="6437778"/>
                  <a:pt x="1291473" y="6482155"/>
                </a:cubicBezTo>
                <a:cubicBezTo>
                  <a:pt x="1293236" y="6487218"/>
                  <a:pt x="1294431" y="6492225"/>
                  <a:pt x="1295910" y="6497231"/>
                </a:cubicBezTo>
                <a:lnTo>
                  <a:pt x="1303477" y="6497231"/>
                </a:lnTo>
                <a:cubicBezTo>
                  <a:pt x="1311158" y="6474474"/>
                  <a:pt x="1318554" y="6452058"/>
                  <a:pt x="1326234" y="6428960"/>
                </a:cubicBezTo>
                <a:cubicBezTo>
                  <a:pt x="1327486" y="6424920"/>
                  <a:pt x="1328738" y="6420767"/>
                  <a:pt x="1330046" y="6416443"/>
                </a:cubicBezTo>
                <a:lnTo>
                  <a:pt x="1329648" y="6416330"/>
                </a:lnTo>
                <a:lnTo>
                  <a:pt x="1329648" y="6394312"/>
                </a:lnTo>
                <a:cubicBezTo>
                  <a:pt x="1328646" y="6393672"/>
                  <a:pt x="1327744" y="6392886"/>
                  <a:pt x="1326974" y="6391979"/>
                </a:cubicBezTo>
                <a:cubicBezTo>
                  <a:pt x="1304217" y="6375253"/>
                  <a:pt x="1279923" y="6360347"/>
                  <a:pt x="1256142" y="6345498"/>
                </a:cubicBezTo>
                <a:close/>
                <a:moveTo>
                  <a:pt x="1149468" y="6280185"/>
                </a:moveTo>
                <a:lnTo>
                  <a:pt x="1149468" y="6497288"/>
                </a:lnTo>
                <a:lnTo>
                  <a:pt x="1287036" y="6497288"/>
                </a:lnTo>
                <a:lnTo>
                  <a:pt x="1286467" y="6495468"/>
                </a:lnTo>
                <a:lnTo>
                  <a:pt x="1265416" y="6430553"/>
                </a:lnTo>
                <a:lnTo>
                  <a:pt x="1250397" y="6387883"/>
                </a:lnTo>
                <a:lnTo>
                  <a:pt x="1231224" y="6339012"/>
                </a:lnTo>
                <a:lnTo>
                  <a:pt x="1227070" y="6328885"/>
                </a:lnTo>
                <a:lnTo>
                  <a:pt x="1217342" y="6322741"/>
                </a:lnTo>
                <a:lnTo>
                  <a:pt x="1173420" y="6297196"/>
                </a:lnTo>
                <a:cubicBezTo>
                  <a:pt x="1167105" y="6292246"/>
                  <a:pt x="1157320" y="6291165"/>
                  <a:pt x="1152370" y="6284736"/>
                </a:cubicBezTo>
                <a:cubicBezTo>
                  <a:pt x="1151517" y="6283257"/>
                  <a:pt x="1150492" y="6281721"/>
                  <a:pt x="1149468" y="6280185"/>
                </a:cubicBezTo>
                <a:close/>
                <a:moveTo>
                  <a:pt x="825747" y="6269204"/>
                </a:moveTo>
                <a:lnTo>
                  <a:pt x="846797" y="6269204"/>
                </a:lnTo>
                <a:cubicBezTo>
                  <a:pt x="849162" y="6269262"/>
                  <a:pt x="851457" y="6270014"/>
                  <a:pt x="853397" y="6271366"/>
                </a:cubicBezTo>
                <a:cubicBezTo>
                  <a:pt x="855781" y="6273083"/>
                  <a:pt x="857044" y="6275959"/>
                  <a:pt x="856697" y="6278876"/>
                </a:cubicBezTo>
                <a:lnTo>
                  <a:pt x="856697" y="6326666"/>
                </a:lnTo>
                <a:cubicBezTo>
                  <a:pt x="856964" y="6329463"/>
                  <a:pt x="856057" y="6332244"/>
                  <a:pt x="854194" y="6334347"/>
                </a:cubicBezTo>
                <a:cubicBezTo>
                  <a:pt x="852675" y="6335838"/>
                  <a:pt x="850633" y="6336676"/>
                  <a:pt x="848504" y="6336679"/>
                </a:cubicBezTo>
                <a:lnTo>
                  <a:pt x="825747" y="6336679"/>
                </a:lnTo>
                <a:close/>
                <a:moveTo>
                  <a:pt x="1340458" y="6227787"/>
                </a:moveTo>
                <a:lnTo>
                  <a:pt x="1340118" y="6237366"/>
                </a:lnTo>
                <a:lnTo>
                  <a:pt x="1340117" y="6237345"/>
                </a:lnTo>
                <a:lnTo>
                  <a:pt x="1340117" y="6237402"/>
                </a:lnTo>
                <a:lnTo>
                  <a:pt x="1340118" y="6237366"/>
                </a:lnTo>
                <a:lnTo>
                  <a:pt x="1341653" y="6262719"/>
                </a:lnTo>
                <a:cubicBezTo>
                  <a:pt x="1343491" y="6286837"/>
                  <a:pt x="1342939" y="6311078"/>
                  <a:pt x="1340003" y="6335087"/>
                </a:cubicBezTo>
                <a:cubicBezTo>
                  <a:pt x="1338637" y="6351244"/>
                  <a:pt x="1337329" y="6367630"/>
                  <a:pt x="1337044" y="6383844"/>
                </a:cubicBezTo>
                <a:lnTo>
                  <a:pt x="1337044" y="6386518"/>
                </a:lnTo>
                <a:cubicBezTo>
                  <a:pt x="1337803" y="6387097"/>
                  <a:pt x="1338508" y="6387745"/>
                  <a:pt x="1339149" y="6388452"/>
                </a:cubicBezTo>
                <a:lnTo>
                  <a:pt x="1340060" y="6387883"/>
                </a:lnTo>
                <a:lnTo>
                  <a:pt x="1352576" y="6349595"/>
                </a:lnTo>
                <a:lnTo>
                  <a:pt x="1368051" y="6297879"/>
                </a:lnTo>
                <a:cubicBezTo>
                  <a:pt x="1372716" y="6278535"/>
                  <a:pt x="1380112" y="6258850"/>
                  <a:pt x="1380909" y="6239166"/>
                </a:cubicBezTo>
                <a:cubicBezTo>
                  <a:pt x="1378932" y="6235680"/>
                  <a:pt x="1377783" y="6231787"/>
                  <a:pt x="1377552" y="6227787"/>
                </a:cubicBezTo>
                <a:close/>
                <a:moveTo>
                  <a:pt x="1405202" y="6227730"/>
                </a:moveTo>
                <a:cubicBezTo>
                  <a:pt x="1405202" y="6228128"/>
                  <a:pt x="1405202" y="6228583"/>
                  <a:pt x="1404861" y="6229039"/>
                </a:cubicBezTo>
                <a:cubicBezTo>
                  <a:pt x="1400389" y="6247665"/>
                  <a:pt x="1394298" y="6265864"/>
                  <a:pt x="1386655" y="6283428"/>
                </a:cubicBezTo>
                <a:cubicBezTo>
                  <a:pt x="1381450" y="6295955"/>
                  <a:pt x="1376930" y="6308756"/>
                  <a:pt x="1373115" y="6321774"/>
                </a:cubicBezTo>
                <a:cubicBezTo>
                  <a:pt x="1366477" y="6333001"/>
                  <a:pt x="1361005" y="6344877"/>
                  <a:pt x="1356786" y="6357218"/>
                </a:cubicBezTo>
                <a:lnTo>
                  <a:pt x="1343928" y="6391923"/>
                </a:lnTo>
                <a:cubicBezTo>
                  <a:pt x="1346830" y="6394767"/>
                  <a:pt x="1350699" y="6396929"/>
                  <a:pt x="1353430" y="6400058"/>
                </a:cubicBezTo>
                <a:cubicBezTo>
                  <a:pt x="1374651" y="6416387"/>
                  <a:pt x="1395644" y="6433341"/>
                  <a:pt x="1415158" y="6451262"/>
                </a:cubicBezTo>
                <a:cubicBezTo>
                  <a:pt x="1416313" y="6452838"/>
                  <a:pt x="1417605" y="6454304"/>
                  <a:pt x="1419027" y="6455643"/>
                </a:cubicBezTo>
                <a:lnTo>
                  <a:pt x="1419027" y="6227730"/>
                </a:lnTo>
                <a:close/>
                <a:moveTo>
                  <a:pt x="1206418" y="6227730"/>
                </a:moveTo>
                <a:cubicBezTo>
                  <a:pt x="1207613" y="6231200"/>
                  <a:pt x="1208751" y="6234728"/>
                  <a:pt x="1210003" y="6238255"/>
                </a:cubicBezTo>
                <a:cubicBezTo>
                  <a:pt x="1217626" y="6261012"/>
                  <a:pt x="1224795" y="6284509"/>
                  <a:pt x="1232760" y="6307266"/>
                </a:cubicBezTo>
                <a:lnTo>
                  <a:pt x="1232987" y="6307266"/>
                </a:lnTo>
                <a:cubicBezTo>
                  <a:pt x="1235206" y="6316710"/>
                  <a:pt x="1245163" y="6318645"/>
                  <a:pt x="1251421" y="6324334"/>
                </a:cubicBezTo>
                <a:cubicBezTo>
                  <a:pt x="1276567" y="6341402"/>
                  <a:pt x="1302283" y="6360177"/>
                  <a:pt x="1326804" y="6378781"/>
                </a:cubicBezTo>
                <a:lnTo>
                  <a:pt x="1328169" y="6379691"/>
                </a:lnTo>
                <a:lnTo>
                  <a:pt x="1328169" y="6379179"/>
                </a:lnTo>
                <a:cubicBezTo>
                  <a:pt x="1328169" y="6379179"/>
                  <a:pt x="1328169" y="6357673"/>
                  <a:pt x="1328909" y="6343336"/>
                </a:cubicBezTo>
                <a:cubicBezTo>
                  <a:pt x="1328331" y="6312932"/>
                  <a:pt x="1325593" y="6282608"/>
                  <a:pt x="1320716" y="6252592"/>
                </a:cubicBezTo>
                <a:cubicBezTo>
                  <a:pt x="1317218" y="6246427"/>
                  <a:pt x="1315468" y="6239424"/>
                  <a:pt x="1315653" y="6232338"/>
                </a:cubicBezTo>
                <a:cubicBezTo>
                  <a:pt x="1315669" y="6230780"/>
                  <a:pt x="1315458" y="6229228"/>
                  <a:pt x="1315027" y="6227730"/>
                </a:cubicBezTo>
                <a:close/>
                <a:moveTo>
                  <a:pt x="1149468" y="6227730"/>
                </a:moveTo>
                <a:lnTo>
                  <a:pt x="1149468" y="6262378"/>
                </a:lnTo>
                <a:cubicBezTo>
                  <a:pt x="1151280" y="6260956"/>
                  <a:pt x="1153442" y="6260052"/>
                  <a:pt x="1155727" y="6259761"/>
                </a:cubicBezTo>
                <a:cubicBezTo>
                  <a:pt x="1169210" y="6258338"/>
                  <a:pt x="1170974" y="6274098"/>
                  <a:pt x="1181727" y="6278422"/>
                </a:cubicBezTo>
                <a:cubicBezTo>
                  <a:pt x="1193504" y="6286387"/>
                  <a:pt x="1205508" y="6294067"/>
                  <a:pt x="1217854" y="6301520"/>
                </a:cubicBezTo>
                <a:lnTo>
                  <a:pt x="1217854" y="6299984"/>
                </a:lnTo>
                <a:lnTo>
                  <a:pt x="1198112" y="6254071"/>
                </a:lnTo>
                <a:cubicBezTo>
                  <a:pt x="1194357" y="6245651"/>
                  <a:pt x="1190773" y="6236662"/>
                  <a:pt x="1187075" y="6227730"/>
                </a:cubicBezTo>
                <a:close/>
                <a:moveTo>
                  <a:pt x="778241" y="6227673"/>
                </a:moveTo>
                <a:lnTo>
                  <a:pt x="778241" y="6497174"/>
                </a:lnTo>
                <a:lnTo>
                  <a:pt x="857607" y="6497174"/>
                </a:lnTo>
                <a:cubicBezTo>
                  <a:pt x="864229" y="6497249"/>
                  <a:pt x="870836" y="6496542"/>
                  <a:pt x="877292" y="6495069"/>
                </a:cubicBezTo>
                <a:cubicBezTo>
                  <a:pt x="882758" y="6493825"/>
                  <a:pt x="887885" y="6491397"/>
                  <a:pt x="892312" y="6487957"/>
                </a:cubicBezTo>
                <a:cubicBezTo>
                  <a:pt x="896604" y="6484324"/>
                  <a:pt x="899911" y="6479667"/>
                  <a:pt x="901927" y="6474417"/>
                </a:cubicBezTo>
                <a:cubicBezTo>
                  <a:pt x="904396" y="6467779"/>
                  <a:pt x="905574" y="6460731"/>
                  <a:pt x="905397" y="6453651"/>
                </a:cubicBezTo>
                <a:lnTo>
                  <a:pt x="905397" y="6380088"/>
                </a:lnTo>
                <a:cubicBezTo>
                  <a:pt x="905791" y="6374188"/>
                  <a:pt x="903440" y="6368435"/>
                  <a:pt x="899025" y="6364500"/>
                </a:cubicBezTo>
                <a:cubicBezTo>
                  <a:pt x="895671" y="6361490"/>
                  <a:pt x="891821" y="6359084"/>
                  <a:pt x="887647" y="6357388"/>
                </a:cubicBezTo>
                <a:lnTo>
                  <a:pt x="887647" y="6354714"/>
                </a:lnTo>
                <a:cubicBezTo>
                  <a:pt x="891671" y="6352708"/>
                  <a:pt x="895326" y="6350034"/>
                  <a:pt x="898456" y="6346806"/>
                </a:cubicBezTo>
                <a:cubicBezTo>
                  <a:pt x="902574" y="6342252"/>
                  <a:pt x="904633" y="6336201"/>
                  <a:pt x="904146" y="6330080"/>
                </a:cubicBezTo>
                <a:lnTo>
                  <a:pt x="904146" y="6270740"/>
                </a:lnTo>
                <a:cubicBezTo>
                  <a:pt x="904379" y="6263601"/>
                  <a:pt x="903200" y="6256486"/>
                  <a:pt x="900675" y="6249804"/>
                </a:cubicBezTo>
                <a:cubicBezTo>
                  <a:pt x="898716" y="6244711"/>
                  <a:pt x="895484" y="6240206"/>
                  <a:pt x="891288" y="6236718"/>
                </a:cubicBezTo>
                <a:cubicBezTo>
                  <a:pt x="886976" y="6233336"/>
                  <a:pt x="881960" y="6230964"/>
                  <a:pt x="876609" y="6229778"/>
                </a:cubicBezTo>
                <a:cubicBezTo>
                  <a:pt x="870364" y="6228311"/>
                  <a:pt x="863965" y="6227604"/>
                  <a:pt x="857550" y="6227673"/>
                </a:cubicBezTo>
                <a:close/>
                <a:moveTo>
                  <a:pt x="989997" y="6222894"/>
                </a:moveTo>
                <a:cubicBezTo>
                  <a:pt x="967430" y="6223273"/>
                  <a:pt x="951140" y="6227047"/>
                  <a:pt x="941126" y="6234216"/>
                </a:cubicBezTo>
                <a:cubicBezTo>
                  <a:pt x="931113" y="6241384"/>
                  <a:pt x="926107" y="6253578"/>
                  <a:pt x="926107" y="6270798"/>
                </a:cubicBezTo>
                <a:lnTo>
                  <a:pt x="926107" y="6304933"/>
                </a:lnTo>
                <a:cubicBezTo>
                  <a:pt x="925620" y="6314600"/>
                  <a:pt x="927474" y="6324242"/>
                  <a:pt x="931511" y="6333039"/>
                </a:cubicBezTo>
                <a:cubicBezTo>
                  <a:pt x="935369" y="6340053"/>
                  <a:pt x="940456" y="6346316"/>
                  <a:pt x="946531" y="6351529"/>
                </a:cubicBezTo>
                <a:lnTo>
                  <a:pt x="1001205" y="6398864"/>
                </a:lnTo>
                <a:cubicBezTo>
                  <a:pt x="1003103" y="6400456"/>
                  <a:pt x="1004554" y="6402514"/>
                  <a:pt x="1005415" y="6404837"/>
                </a:cubicBezTo>
                <a:cubicBezTo>
                  <a:pt x="1006277" y="6407636"/>
                  <a:pt x="1006661" y="6410559"/>
                  <a:pt x="1006553" y="6413485"/>
                </a:cubicBezTo>
                <a:lnTo>
                  <a:pt x="1006553" y="6449328"/>
                </a:lnTo>
                <a:cubicBezTo>
                  <a:pt x="1006862" y="6452867"/>
                  <a:pt x="1005055" y="6456257"/>
                  <a:pt x="1001945" y="6457975"/>
                </a:cubicBezTo>
                <a:cubicBezTo>
                  <a:pt x="998229" y="6459778"/>
                  <a:pt x="994125" y="6460638"/>
                  <a:pt x="989997" y="6460479"/>
                </a:cubicBezTo>
                <a:cubicBezTo>
                  <a:pt x="985444" y="6460689"/>
                  <a:pt x="980905" y="6459832"/>
                  <a:pt x="976741" y="6457975"/>
                </a:cubicBezTo>
                <a:cubicBezTo>
                  <a:pt x="973543" y="6456321"/>
                  <a:pt x="971640" y="6452919"/>
                  <a:pt x="971905" y="6449328"/>
                </a:cubicBezTo>
                <a:lnTo>
                  <a:pt x="971905" y="6392435"/>
                </a:lnTo>
                <a:lnTo>
                  <a:pt x="924969" y="6392435"/>
                </a:lnTo>
                <a:lnTo>
                  <a:pt x="924969" y="6454107"/>
                </a:lnTo>
                <a:cubicBezTo>
                  <a:pt x="924707" y="6461856"/>
                  <a:pt x="925943" y="6469583"/>
                  <a:pt x="928610" y="6476864"/>
                </a:cubicBezTo>
                <a:cubicBezTo>
                  <a:pt x="930923" y="6482727"/>
                  <a:pt x="934873" y="6487802"/>
                  <a:pt x="939988" y="6491485"/>
                </a:cubicBezTo>
                <a:cubicBezTo>
                  <a:pt x="946057" y="6495566"/>
                  <a:pt x="952955" y="6498247"/>
                  <a:pt x="960186" y="6499336"/>
                </a:cubicBezTo>
                <a:cubicBezTo>
                  <a:pt x="970033" y="6501007"/>
                  <a:pt x="980010" y="6501788"/>
                  <a:pt x="989997" y="6501669"/>
                </a:cubicBezTo>
                <a:cubicBezTo>
                  <a:pt x="1012356" y="6501669"/>
                  <a:pt x="1028742" y="6498085"/>
                  <a:pt x="1038925" y="6490802"/>
                </a:cubicBezTo>
                <a:cubicBezTo>
                  <a:pt x="1049109" y="6483520"/>
                  <a:pt x="1054173" y="6471516"/>
                  <a:pt x="1054173" y="6454448"/>
                </a:cubicBezTo>
                <a:lnTo>
                  <a:pt x="1054173" y="6408535"/>
                </a:lnTo>
                <a:cubicBezTo>
                  <a:pt x="1054597" y="6400333"/>
                  <a:pt x="1053016" y="6392151"/>
                  <a:pt x="1049564" y="6384697"/>
                </a:cubicBezTo>
                <a:cubicBezTo>
                  <a:pt x="1046402" y="6378978"/>
                  <a:pt x="1042218" y="6373887"/>
                  <a:pt x="1037219" y="6369678"/>
                </a:cubicBezTo>
                <a:lnTo>
                  <a:pt x="978676" y="6316141"/>
                </a:lnTo>
                <a:cubicBezTo>
                  <a:pt x="977095" y="6314506"/>
                  <a:pt x="975857" y="6312572"/>
                  <a:pt x="975035" y="6310452"/>
                </a:cubicBezTo>
                <a:cubicBezTo>
                  <a:pt x="973991" y="6307221"/>
                  <a:pt x="973529" y="6303831"/>
                  <a:pt x="973669" y="6300439"/>
                </a:cubicBezTo>
                <a:lnTo>
                  <a:pt x="973669" y="6274098"/>
                </a:lnTo>
                <a:cubicBezTo>
                  <a:pt x="973669" y="6267669"/>
                  <a:pt x="979472" y="6264824"/>
                  <a:pt x="989997" y="6264824"/>
                </a:cubicBezTo>
                <a:cubicBezTo>
                  <a:pt x="1000523" y="6264824"/>
                  <a:pt x="1005814" y="6267896"/>
                  <a:pt x="1005814" y="6274098"/>
                </a:cubicBezTo>
                <a:lnTo>
                  <a:pt x="1005814" y="6320408"/>
                </a:lnTo>
                <a:lnTo>
                  <a:pt x="1053319" y="6320408"/>
                </a:lnTo>
                <a:lnTo>
                  <a:pt x="1053319" y="6268863"/>
                </a:lnTo>
                <a:cubicBezTo>
                  <a:pt x="1053319" y="6252933"/>
                  <a:pt x="1048825" y="6241157"/>
                  <a:pt x="1039324" y="6233874"/>
                </a:cubicBezTo>
                <a:cubicBezTo>
                  <a:pt x="1029823" y="6226592"/>
                  <a:pt x="1013665" y="6222894"/>
                  <a:pt x="989997" y="6222894"/>
                </a:cubicBezTo>
                <a:close/>
                <a:moveTo>
                  <a:pt x="692788" y="6222893"/>
                </a:moveTo>
                <a:cubicBezTo>
                  <a:pt x="682251" y="6222670"/>
                  <a:pt x="671725" y="6223721"/>
                  <a:pt x="661440" y="6226022"/>
                </a:cubicBezTo>
                <a:cubicBezTo>
                  <a:pt x="654495" y="6227547"/>
                  <a:pt x="647970" y="6230576"/>
                  <a:pt x="642324" y="6234898"/>
                </a:cubicBezTo>
                <a:cubicBezTo>
                  <a:pt x="637820" y="6238618"/>
                  <a:pt x="634483" y="6243556"/>
                  <a:pt x="632709" y="6249121"/>
                </a:cubicBezTo>
                <a:cubicBezTo>
                  <a:pt x="630855" y="6255379"/>
                  <a:pt x="629953" y="6261881"/>
                  <a:pt x="630035" y="6268408"/>
                </a:cubicBezTo>
                <a:lnTo>
                  <a:pt x="630035" y="6456154"/>
                </a:lnTo>
                <a:cubicBezTo>
                  <a:pt x="629949" y="6462663"/>
                  <a:pt x="630850" y="6469146"/>
                  <a:pt x="632709" y="6475384"/>
                </a:cubicBezTo>
                <a:cubicBezTo>
                  <a:pt x="634468" y="6480956"/>
                  <a:pt x="637808" y="6485898"/>
                  <a:pt x="642324" y="6489607"/>
                </a:cubicBezTo>
                <a:cubicBezTo>
                  <a:pt x="647956" y="6493951"/>
                  <a:pt x="654487" y="6496983"/>
                  <a:pt x="661440" y="6498482"/>
                </a:cubicBezTo>
                <a:cubicBezTo>
                  <a:pt x="671727" y="6500765"/>
                  <a:pt x="682253" y="6501796"/>
                  <a:pt x="692788" y="6501555"/>
                </a:cubicBezTo>
                <a:cubicBezTo>
                  <a:pt x="703398" y="6501784"/>
                  <a:pt x="713997" y="6500753"/>
                  <a:pt x="724364" y="6498482"/>
                </a:cubicBezTo>
                <a:cubicBezTo>
                  <a:pt x="731359" y="6497005"/>
                  <a:pt x="737931" y="6493971"/>
                  <a:pt x="743594" y="6489607"/>
                </a:cubicBezTo>
                <a:cubicBezTo>
                  <a:pt x="748142" y="6485917"/>
                  <a:pt x="751506" y="6480971"/>
                  <a:pt x="753265" y="6475384"/>
                </a:cubicBezTo>
                <a:cubicBezTo>
                  <a:pt x="755124" y="6469146"/>
                  <a:pt x="756026" y="6462663"/>
                  <a:pt x="755939" y="6456154"/>
                </a:cubicBezTo>
                <a:lnTo>
                  <a:pt x="755939" y="6389760"/>
                </a:lnTo>
                <a:lnTo>
                  <a:pt x="708604" y="6389760"/>
                </a:lnTo>
                <a:lnTo>
                  <a:pt x="708604" y="6447620"/>
                </a:lnTo>
                <a:cubicBezTo>
                  <a:pt x="709025" y="6451339"/>
                  <a:pt x="707472" y="6455007"/>
                  <a:pt x="704508" y="6457292"/>
                </a:cubicBezTo>
                <a:cubicBezTo>
                  <a:pt x="700937" y="6459285"/>
                  <a:pt x="696870" y="6460213"/>
                  <a:pt x="692788" y="6459966"/>
                </a:cubicBezTo>
                <a:cubicBezTo>
                  <a:pt x="688822" y="6460133"/>
                  <a:pt x="684886" y="6459208"/>
                  <a:pt x="681409" y="6457292"/>
                </a:cubicBezTo>
                <a:cubicBezTo>
                  <a:pt x="678354" y="6455068"/>
                  <a:pt x="676725" y="6451376"/>
                  <a:pt x="677143" y="6447620"/>
                </a:cubicBezTo>
                <a:lnTo>
                  <a:pt x="677143" y="6276942"/>
                </a:lnTo>
                <a:cubicBezTo>
                  <a:pt x="676722" y="6273201"/>
                  <a:pt x="678354" y="6269525"/>
                  <a:pt x="681409" y="6267327"/>
                </a:cubicBezTo>
                <a:cubicBezTo>
                  <a:pt x="684870" y="6265365"/>
                  <a:pt x="688814" y="6264419"/>
                  <a:pt x="692788" y="6264596"/>
                </a:cubicBezTo>
                <a:cubicBezTo>
                  <a:pt x="696878" y="6264336"/>
                  <a:pt x="700954" y="6265286"/>
                  <a:pt x="704508" y="6267327"/>
                </a:cubicBezTo>
                <a:cubicBezTo>
                  <a:pt x="707471" y="6269587"/>
                  <a:pt x="709027" y="6273239"/>
                  <a:pt x="708604" y="6276942"/>
                </a:cubicBezTo>
                <a:lnTo>
                  <a:pt x="708604" y="6332355"/>
                </a:lnTo>
                <a:lnTo>
                  <a:pt x="755939" y="6332355"/>
                </a:lnTo>
                <a:lnTo>
                  <a:pt x="755939" y="6268408"/>
                </a:lnTo>
                <a:cubicBezTo>
                  <a:pt x="756027" y="6261862"/>
                  <a:pt x="755125" y="6255341"/>
                  <a:pt x="753265" y="6249064"/>
                </a:cubicBezTo>
                <a:cubicBezTo>
                  <a:pt x="751494" y="6243483"/>
                  <a:pt x="748132" y="6238540"/>
                  <a:pt x="743594" y="6234841"/>
                </a:cubicBezTo>
                <a:cubicBezTo>
                  <a:pt x="737917" y="6230500"/>
                  <a:pt x="731350" y="6227469"/>
                  <a:pt x="724364" y="6225966"/>
                </a:cubicBezTo>
                <a:cubicBezTo>
                  <a:pt x="713997" y="6223695"/>
                  <a:pt x="703398" y="6222664"/>
                  <a:pt x="692788" y="622289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144000" tIns="10800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frame and insert picture using the Insert tab, Pictures</a:t>
            </a:r>
          </a:p>
          <a:p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CF8F4A-E589-ACCA-A77A-762B78FEB8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28650" y="2616200"/>
            <a:ext cx="10933200" cy="1088800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6600" b="0" i="1" cap="none" baseline="0">
                <a:solidFill>
                  <a:srgbClr val="4967AA"/>
                </a:solidFill>
                <a:latin typeface="CBS Serif" panose="02020603050705020204" pitchFamily="18" charset="0"/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7062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ast overskrift"/>
          <p:cNvSpPr txBox="1"/>
          <p:nvPr userDrawn="1"/>
        </p:nvSpPr>
        <p:spPr>
          <a:xfrm>
            <a:off x="628650" y="628650"/>
            <a:ext cx="10933113" cy="6351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32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TIPS &amp; TRICKS - YOUR USER GUIDE</a:t>
            </a: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0BB3B459-CDFE-44C8-879C-511BDE5A64B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38072" y="1606550"/>
            <a:ext cx="2448000" cy="366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TEXT STYLES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Use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jump through </a:t>
            </a:r>
            <a:b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levels. Click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ENTER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then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switch from one level to the next level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go back in levels use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SHIFT-TAB</a:t>
            </a:r>
            <a:endParaRPr lang="en-GB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Alternatively, </a:t>
            </a: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</a:t>
            </a:r>
            <a:b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Decrease </a:t>
            </a:r>
            <a: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list level can be used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slide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</a:t>
            </a:r>
            <a: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reset position, size</a:t>
            </a:r>
            <a:r>
              <a:rPr lang="en-GB" altLang="da-DK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formatting of the slide placeholders to their default settings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600" dirty="0">
                <a:latin typeface="+mn-lt"/>
                <a:cs typeface="Arial" panose="020B0604020202020204" pitchFamily="34" charset="0"/>
              </a:rPr>
              <a:t>SLIDES &amp; 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menu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to insert a new slide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Change layout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600"/>
              </a:spcAft>
              <a:buFont typeface="+mj-lt"/>
              <a:buNone/>
            </a:pPr>
            <a:r>
              <a:rPr lang="en-GB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Click on the arrow next to </a:t>
            </a:r>
            <a:r>
              <a:rPr lang="en-GB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Layout</a:t>
            </a:r>
            <a:br>
              <a:rPr lang="en-GB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</a:br>
            <a:r>
              <a:rPr lang="en-GB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to view a dropdown menu of possible slide layouts</a:t>
            </a:r>
            <a:endParaRPr lang="en-GB" sz="900" dirty="0">
              <a:latin typeface="+mn-lt"/>
              <a:ea typeface="Arial" panose="020B0604020202020204" pitchFamily="34" charset="0"/>
            </a:endParaRP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66B3FBB4-61DE-493B-8F38-CB78E008D9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98494" y="1615901"/>
            <a:ext cx="2448000" cy="272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PICTURES</a:t>
            </a:r>
            <a:endParaRPr lang="en-GB" sz="16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pictureplaceholder, click on the icon and choose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size or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focus of the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hold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down while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dragging the corners of the picture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a new one, the picture may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lie in front of the text or graphic.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this happens, select the picture,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right-click and choose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17EA80A0-F605-4897-AE2A-18933CAB6DB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76214" y="1606550"/>
            <a:ext cx="2448000" cy="493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HEADER &amp; FOOTER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Do this at the very end to apply the changes on all slides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Footer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(write the desired text, click date or page number from or to)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 to All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if only used on one slide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GRIDLINES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View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and set tick mark next to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Guides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Alt + F9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quick view of guides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6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COPY/PASTE CONTENT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When copying old content to your new presentation, 2 options are available: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Best practice: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slide in your new presentation and copy </a:t>
            </a:r>
            <a:r>
              <a:rPr lang="en-GB" altLang="da-DK" sz="900" b="0" i="0" u="sng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GB" altLang="da-DK" sz="9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piece of content at a time (e.g. copy all text from </a:t>
            </a:r>
            <a:r>
              <a:rPr lang="en-GB" altLang="da-DK" sz="900" b="0" i="0" u="sng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GB" altLang="da-DK" sz="9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textbox)</a:t>
            </a:r>
            <a:endParaRPr lang="en-GB" altLang="da-DK" sz="900" b="1" i="0" u="sng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copy an entire slide into your new presentation and then choose a fitting layout. Remember to delete the old, wrong layouts (go to View &gt; Slidemaster and delete them)</a:t>
            </a:r>
            <a:endParaRPr lang="en-GB" altLang="da-DK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2642E-922E-4D3E-9481-C027E3A93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31047" y="4943664"/>
            <a:ext cx="475428" cy="1767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7E3D92-3923-49A5-9D66-A01D052984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901" t="45142" r="62601" b="9046"/>
          <a:stretch/>
        </p:blipFill>
        <p:spPr>
          <a:xfrm>
            <a:off x="6726550" y="1898939"/>
            <a:ext cx="341204" cy="321707"/>
          </a:xfrm>
          <a:prstGeom prst="rect">
            <a:avLst/>
          </a:prstGeom>
        </p:spPr>
      </p:pic>
      <p:pic>
        <p:nvPicPr>
          <p:cNvPr id="24" name="Picture 16">
            <a:extLst>
              <a:ext uri="{FF2B5EF4-FFF2-40B4-BE49-F238E27FC236}">
                <a16:creationId xmlns:a16="http://schemas.microsoft.com/office/drawing/2014/main" id="{EE4BD888-DAA9-4A3B-ADD9-0ACB9540A6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31047" y="4126669"/>
            <a:ext cx="328881" cy="505501"/>
          </a:xfrm>
          <a:prstGeom prst="rect">
            <a:avLst/>
          </a:prstGeom>
        </p:spPr>
      </p:pic>
      <p:pic>
        <p:nvPicPr>
          <p:cNvPr id="26" name="Picture 20">
            <a:extLst>
              <a:ext uri="{FF2B5EF4-FFF2-40B4-BE49-F238E27FC236}">
                <a16:creationId xmlns:a16="http://schemas.microsoft.com/office/drawing/2014/main" id="{ADF46DFB-ABDB-43BA-AD93-FDEE2D7642D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33745" y="3393514"/>
            <a:ext cx="538465" cy="172841"/>
          </a:xfrm>
          <a:prstGeom prst="rect">
            <a:avLst/>
          </a:prstGeom>
        </p:spPr>
      </p:pic>
      <p:pic>
        <p:nvPicPr>
          <p:cNvPr id="27" name="Picture 19">
            <a:extLst>
              <a:ext uri="{FF2B5EF4-FFF2-40B4-BE49-F238E27FC236}">
                <a16:creationId xmlns:a16="http://schemas.microsoft.com/office/drawing/2014/main" id="{CF6F40E1-EF2A-4675-A88E-429AD3ADD34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802694" y="2617419"/>
            <a:ext cx="313788" cy="543900"/>
          </a:xfrm>
          <a:prstGeom prst="rect">
            <a:avLst/>
          </a:prstGeom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1EEB59ED-856C-4646-8080-8164D2973D0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717337" y="2144296"/>
            <a:ext cx="378293" cy="54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8B3BD4-04BC-40A0-B801-FB79B088402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031047" y="2682224"/>
            <a:ext cx="457143" cy="257143"/>
          </a:xfrm>
          <a:prstGeom prst="rect">
            <a:avLst/>
          </a:prstGeom>
        </p:spPr>
      </p:pic>
      <p:sp>
        <p:nvSpPr>
          <p:cNvPr id="20" name="Date Placeholder 6" hidden="1">
            <a:extLst>
              <a:ext uri="{FF2B5EF4-FFF2-40B4-BE49-F238E27FC236}">
                <a16:creationId xmlns:a16="http://schemas.microsoft.com/office/drawing/2014/main" id="{C8F77785-DAC9-4046-8A82-0AC40734117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1" name="Footer Placeholder 8" hidden="1">
            <a:extLst>
              <a:ext uri="{FF2B5EF4-FFF2-40B4-BE49-F238E27FC236}">
                <a16:creationId xmlns:a16="http://schemas.microsoft.com/office/drawing/2014/main" id="{9675D1FD-FB10-4317-AAF4-BDCB2224F1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3" name="Slide Number Placeholder 10" hidden="1">
            <a:extLst>
              <a:ext uri="{FF2B5EF4-FFF2-40B4-BE49-F238E27FC236}">
                <a16:creationId xmlns:a16="http://schemas.microsoft.com/office/drawing/2014/main" id="{BBF7E881-962B-4385-8C0A-994D3D7717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959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A0208642-FAE2-4418-9014-1CE767DCC7F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E7F83165-73E5-45CF-B88B-91410D08B50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F03054CD-9DA2-4418-92CC-F992664950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Rectangle White">
            <a:extLst>
              <a:ext uri="{FF2B5EF4-FFF2-40B4-BE49-F238E27FC236}">
                <a16:creationId xmlns:a16="http://schemas.microsoft.com/office/drawing/2014/main" id="{901BB105-DEE0-4C43-933B-05A0A1926E1B}"/>
              </a:ext>
            </a:extLst>
          </p:cNvPr>
          <p:cNvSpPr/>
          <p:nvPr userDrawn="1"/>
        </p:nvSpPr>
        <p:spPr>
          <a:xfrm>
            <a:off x="6156325" y="563564"/>
            <a:ext cx="5405438" cy="566420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628651" y="2413000"/>
            <a:ext cx="4485598" cy="1077913"/>
          </a:xfrm>
        </p:spPr>
        <p:txBody>
          <a:bodyPr anchor="b" anchorCtr="0"/>
          <a:lstStyle>
            <a:lvl1pPr>
              <a:lnSpc>
                <a:spcPct val="70000"/>
              </a:lnSpc>
              <a:defRPr sz="8000" cap="all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Agenda</a:t>
            </a:r>
            <a:endParaRPr lang="en-GB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CF942B4-7658-4EB3-B8B2-9F0005567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628649" y="3490913"/>
            <a:ext cx="4485600" cy="9648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4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 or description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842EEB5-AED0-4177-AF88-D5EA920C05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8800" y="975600"/>
            <a:ext cx="4824000" cy="4828300"/>
          </a:xfrm>
        </p:spPr>
        <p:txBody>
          <a:bodyPr/>
          <a:lstStyle>
            <a:lvl1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>
                <a:solidFill>
                  <a:srgbClr val="4967AA"/>
                </a:solidFill>
                <a:latin typeface="+mn-lt"/>
              </a:defRPr>
            </a:lvl1pPr>
            <a:lvl2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rgbClr val="4967AA"/>
                </a:solidFill>
                <a:latin typeface="+mn-lt"/>
              </a:defRPr>
            </a:lvl2pPr>
            <a:lvl3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rgbClr val="4967AA"/>
                </a:solidFill>
                <a:latin typeface="+mn-lt"/>
              </a:defRPr>
            </a:lvl3pPr>
            <a:lvl4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rgbClr val="4967AA"/>
                </a:solidFill>
                <a:latin typeface="+mn-lt"/>
              </a:defRPr>
            </a:lvl4pPr>
            <a:lvl5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rgbClr val="4967AA"/>
                </a:solidFill>
                <a:latin typeface="+mn-lt"/>
              </a:defRPr>
            </a:lvl5pPr>
            <a:lvl6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rgbClr val="4967AA"/>
                </a:solidFill>
                <a:latin typeface="+mn-lt"/>
              </a:defRPr>
            </a:lvl6pPr>
            <a:lvl7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rgbClr val="4967AA"/>
                </a:solidFill>
                <a:latin typeface="+mn-lt"/>
              </a:defRPr>
            </a:lvl7pPr>
            <a:lvl8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rgbClr val="4967AA"/>
                </a:solidFill>
                <a:latin typeface="+mn-lt"/>
              </a:defRPr>
            </a:lvl8pPr>
            <a:lvl9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rgbClr val="4967AA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Add your agenda bullets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7D9CEFF2-9357-D096-0737-3AF30A79F3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630000" y="6223001"/>
            <a:ext cx="802800" cy="28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89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A0208642-FAE2-4418-9014-1CE767DCC7F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E7F83165-73E5-45CF-B88B-91410D08B50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F03054CD-9DA2-4418-92CC-F992664950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7" name="Background">
            <a:extLst>
              <a:ext uri="{FF2B5EF4-FFF2-40B4-BE49-F238E27FC236}">
                <a16:creationId xmlns:a16="http://schemas.microsoft.com/office/drawing/2014/main" id="{021057EB-95F8-47EB-953B-094D5E0CAAA0}"/>
              </a:ext>
            </a:extLst>
          </p:cNvPr>
          <p:cNvSpPr/>
          <p:nvPr userDrawn="1"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Rectangle Blue">
            <a:extLst>
              <a:ext uri="{FF2B5EF4-FFF2-40B4-BE49-F238E27FC236}">
                <a16:creationId xmlns:a16="http://schemas.microsoft.com/office/drawing/2014/main" id="{1E4EA4D1-A36D-AB22-6FB0-C0EBC02B6BBD}"/>
              </a:ext>
            </a:extLst>
          </p:cNvPr>
          <p:cNvSpPr/>
          <p:nvPr userDrawn="1"/>
        </p:nvSpPr>
        <p:spPr>
          <a:xfrm>
            <a:off x="6156325" y="563564"/>
            <a:ext cx="5405438" cy="5664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E69CED6-28D9-790B-8B71-54BCD236AA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8651" y="2413000"/>
            <a:ext cx="4485598" cy="1077913"/>
          </a:xfrm>
        </p:spPr>
        <p:txBody>
          <a:bodyPr anchor="b" anchorCtr="0"/>
          <a:lstStyle>
            <a:lvl1pPr>
              <a:lnSpc>
                <a:spcPct val="70000"/>
              </a:lnSpc>
              <a:defRPr sz="8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Agenda</a:t>
            </a:r>
            <a:endParaRPr lang="en-GB" noProof="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E878AC9-3D8E-8B2C-8B23-6051C3489C2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8649" y="3490913"/>
            <a:ext cx="4485600" cy="9648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4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 or description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E8E8FBF-C633-3D3B-5BC5-10D94B986D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white">
          <a:xfrm>
            <a:off x="6508800" y="975600"/>
            <a:ext cx="4824000" cy="4828300"/>
          </a:xfrm>
        </p:spPr>
        <p:txBody>
          <a:bodyPr/>
          <a:lstStyle>
            <a:lvl1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>
                <a:solidFill>
                  <a:schemeClr val="bg1"/>
                </a:solidFill>
                <a:latin typeface="+mn-lt"/>
              </a:defRPr>
            </a:lvl1pPr>
            <a:lvl2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chemeClr val="bg1"/>
                </a:solidFill>
                <a:latin typeface="+mn-lt"/>
              </a:defRPr>
            </a:lvl2pPr>
            <a:lvl3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chemeClr val="bg1"/>
                </a:solidFill>
                <a:latin typeface="+mn-lt"/>
              </a:defRPr>
            </a:lvl3pPr>
            <a:lvl4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chemeClr val="bg1"/>
                </a:solidFill>
                <a:latin typeface="+mn-lt"/>
              </a:defRPr>
            </a:lvl4pPr>
            <a:lvl5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chemeClr val="bg1"/>
                </a:solidFill>
                <a:latin typeface="+mn-lt"/>
              </a:defRPr>
            </a:lvl5pPr>
            <a:lvl6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chemeClr val="bg1"/>
                </a:solidFill>
                <a:latin typeface="+mn-lt"/>
              </a:defRPr>
            </a:lvl6pPr>
            <a:lvl7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chemeClr val="bg1"/>
                </a:solidFill>
                <a:latin typeface="+mn-lt"/>
              </a:defRPr>
            </a:lvl7pPr>
            <a:lvl8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chemeClr val="bg1"/>
                </a:solidFill>
                <a:latin typeface="+mn-lt"/>
              </a:defRPr>
            </a:lvl8pPr>
            <a:lvl9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Add your agenda bullets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B89AA2BF-DB99-E12E-09B1-FEA7B7505C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630000" y="6223002"/>
            <a:ext cx="790813" cy="27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03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sidefod 7" hidden="1">
            <a:extLst>
              <a:ext uri="{FF2B5EF4-FFF2-40B4-BE49-F238E27FC236}">
                <a16:creationId xmlns:a16="http://schemas.microsoft.com/office/drawing/2014/main" id="{C8E8E6C0-7540-4D99-B121-7FBF5282E2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dato 6" hidden="1">
            <a:extLst>
              <a:ext uri="{FF2B5EF4-FFF2-40B4-BE49-F238E27FC236}">
                <a16:creationId xmlns:a16="http://schemas.microsoft.com/office/drawing/2014/main" id="{04E94059-5158-4331-ACE1-E8A6B8D7355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62EB2-10FA-BD11-8EA4-BFC420D90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2B56B7D-A38D-43CB-A025-D018AED785A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30000" y="1050925"/>
            <a:ext cx="10933200" cy="4095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28650" y="1587600"/>
            <a:ext cx="10933113" cy="421798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40B88-0304-3730-682D-19C54BBE9F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8564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sidefod 5" hidden="1">
            <a:extLst>
              <a:ext uri="{FF2B5EF4-FFF2-40B4-BE49-F238E27FC236}">
                <a16:creationId xmlns:a16="http://schemas.microsoft.com/office/drawing/2014/main" id="{45519855-44CB-4DC4-98A3-1F8990198C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dato 4" hidden="1">
            <a:extLst>
              <a:ext uri="{FF2B5EF4-FFF2-40B4-BE49-F238E27FC236}">
                <a16:creationId xmlns:a16="http://schemas.microsoft.com/office/drawing/2014/main" id="{123E49E7-5D31-416E-AFF0-DB52F2D496B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1763" y="568799"/>
            <a:ext cx="5400000" cy="5235102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DBE851D-676D-FC3A-DC08-DFB3D6559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9"/>
            <a:ext cx="5007599" cy="482125"/>
          </a:xfrm>
        </p:spPr>
        <p:txBody>
          <a:bodyPr/>
          <a:lstStyle/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28649" y="1585913"/>
            <a:ext cx="5007600" cy="421798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C56E4-DC2E-EE59-FDED-54DE419221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1133595-B8F1-81F2-8492-14FACAAD757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30000" y="1050925"/>
            <a:ext cx="5006249" cy="4095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27873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sidefod 4" hidden="1">
            <a:extLst>
              <a:ext uri="{FF2B5EF4-FFF2-40B4-BE49-F238E27FC236}">
                <a16:creationId xmlns:a16="http://schemas.microsoft.com/office/drawing/2014/main" id="{DEC3C845-9FBA-4736-B904-F7D28392AC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532B0CDB-B6DA-4487-86ED-952FE43FB7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85318E54-A7C0-43F8-8747-5AE35BED7D2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649" y="1587600"/>
            <a:ext cx="5400000" cy="4217987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4629F-2516-384F-C3E1-72C9E2900D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32735B0-7486-FC3A-BC8D-701665D1C0B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30000" y="1050925"/>
            <a:ext cx="10933200" cy="4095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554163" y="1587600"/>
            <a:ext cx="5007600" cy="421798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925CB-67BB-07F9-6752-0B1A837BC54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666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sidefod 4" hidden="1">
            <a:extLst>
              <a:ext uri="{FF2B5EF4-FFF2-40B4-BE49-F238E27FC236}">
                <a16:creationId xmlns:a16="http://schemas.microsoft.com/office/drawing/2014/main" id="{22B10D70-E1B6-4BB2-9C55-48F0C0F9D0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B8FAAC1E-3398-4ABC-A52A-664F6BC8458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A1494-E98C-2074-F014-BEFD4F239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B584644-661D-06C4-E5F9-1DB573785BB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30000" y="1050925"/>
            <a:ext cx="10933200" cy="4095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28649" y="1587600"/>
            <a:ext cx="5007425" cy="421798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54337" y="1587600"/>
            <a:ext cx="5007426" cy="421798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75201-3CA8-262D-D068-1701A3D72A1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3782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sidefod 10" hidden="1">
            <a:extLst>
              <a:ext uri="{FF2B5EF4-FFF2-40B4-BE49-F238E27FC236}">
                <a16:creationId xmlns:a16="http://schemas.microsoft.com/office/drawing/2014/main" id="{56089A7A-36B1-434A-A101-A270B71ACD3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Pladsholder til dato 1" hidden="1">
            <a:extLst>
              <a:ext uri="{FF2B5EF4-FFF2-40B4-BE49-F238E27FC236}">
                <a16:creationId xmlns:a16="http://schemas.microsoft.com/office/drawing/2014/main" id="{3DE14B33-B4DC-456C-B16F-511DE7A9EB8F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470D77-85EC-988C-CDCC-2BB8DB7182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4295762-C078-87A5-37D6-B8B6835D5E9E}"/>
              </a:ext>
            </a:extLst>
          </p:cNvPr>
          <p:cNvSpPr>
            <a:spLocks noGrp="1"/>
          </p:cNvSpPr>
          <p:nvPr>
            <p:ph type="subTitle" idx="21" hasCustomPrompt="1"/>
          </p:nvPr>
        </p:nvSpPr>
        <p:spPr>
          <a:xfrm>
            <a:off x="630000" y="1050925"/>
            <a:ext cx="10933200" cy="4095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28649" y="1587600"/>
            <a:ext cx="3556800" cy="42192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16806" y="1587600"/>
            <a:ext cx="3556800" cy="42192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9A42D6F0-A4EA-4276-A4AC-9D1AB4342CE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004963" y="1587600"/>
            <a:ext cx="3556800" cy="42192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C1CB7-0173-C789-673A-C3D991CF074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760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11.sv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1.svg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11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10933113" cy="482125"/>
          </a:xfrm>
          <a:prstGeom prst="rect">
            <a:avLst/>
          </a:prstGeom>
        </p:spPr>
        <p:txBody>
          <a:bodyPr vert="horz" lIns="0" tIns="18000" rIns="0" bIns="0" rtlCol="0" anchor="t" anchorCtr="0">
            <a:noAutofit/>
          </a:bodyPr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85913"/>
            <a:ext cx="10933113" cy="42179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Header</a:t>
            </a:r>
          </a:p>
          <a:p>
            <a:pPr lvl="4"/>
            <a:r>
              <a:rPr lang="en-GB" noProof="0" dirty="0"/>
              <a:t>Level 5, Body</a:t>
            </a:r>
          </a:p>
          <a:p>
            <a:pPr lvl="5"/>
            <a:r>
              <a:rPr lang="en-GB" noProof="0" dirty="0"/>
              <a:t>Level 6, Title</a:t>
            </a:r>
          </a:p>
          <a:p>
            <a:pPr lvl="6"/>
            <a:r>
              <a:rPr lang="en-GB" noProof="0" dirty="0"/>
              <a:t>Level 7, Picture text</a:t>
            </a:r>
          </a:p>
          <a:p>
            <a:pPr lvl="7"/>
            <a:r>
              <a:rPr lang="en-GB" noProof="0" dirty="0"/>
              <a:t>Level 8, Body</a:t>
            </a:r>
          </a:p>
          <a:p>
            <a:pPr lvl="8"/>
            <a:r>
              <a:rPr lang="en-GB" noProof="0" dirty="0"/>
              <a:t>Level 9, infographic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3F1B6-0743-4D14-8B95-B030120DE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3250" y="6227535"/>
            <a:ext cx="798513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7" name="Footer Placeholder 8" hidden="1">
            <a:extLst>
              <a:ext uri="{FF2B5EF4-FFF2-40B4-BE49-F238E27FC236}">
                <a16:creationId xmlns:a16="http://schemas.microsoft.com/office/drawing/2014/main" id="{BD74C2B0-B135-4F93-8A84-88552FEF5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grpSp>
        <p:nvGrpSpPr>
          <p:cNvPr id="10" name="Group grid" hidden="1">
            <a:extLst>
              <a:ext uri="{FF2B5EF4-FFF2-40B4-BE49-F238E27FC236}">
                <a16:creationId xmlns:a16="http://schemas.microsoft.com/office/drawing/2014/main" id="{236869F2-2340-4104-885A-21B9A5D6DA3A}"/>
              </a:ext>
            </a:extLst>
          </p:cNvPr>
          <p:cNvGrpSpPr/>
          <p:nvPr userDrawn="1"/>
        </p:nvGrpSpPr>
        <p:grpSpPr>
          <a:xfrm>
            <a:off x="0" y="-2"/>
            <a:ext cx="12192000" cy="6858000"/>
            <a:chOff x="0" y="-2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6C3038-E30C-4076-A49C-ADF815AA68A6}"/>
                </a:ext>
              </a:extLst>
            </p:cNvPr>
            <p:cNvSpPr/>
            <p:nvPr/>
          </p:nvSpPr>
          <p:spPr>
            <a:xfrm>
              <a:off x="0" y="-2"/>
              <a:ext cx="630000" cy="63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  <a:p>
              <a:pPr algn="ctr"/>
              <a:endParaRPr lang="en-GB" sz="2000" dirty="0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5B0B59-410F-436C-9A1F-85E66EE10127}"/>
                </a:ext>
              </a:extLst>
            </p:cNvPr>
            <p:cNvSpPr/>
            <p:nvPr/>
          </p:nvSpPr>
          <p:spPr>
            <a:xfrm>
              <a:off x="630000" y="-2"/>
              <a:ext cx="800100" cy="1052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47A615-E0A9-480B-B736-1F9785BDE822}"/>
                </a:ext>
              </a:extLst>
            </p:cNvPr>
            <p:cNvSpPr/>
            <p:nvPr/>
          </p:nvSpPr>
          <p:spPr>
            <a:xfrm>
              <a:off x="1422000" y="-2"/>
              <a:ext cx="127170" cy="146050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CE3F56-5D46-4E97-9DF7-44055CEC7848}"/>
                </a:ext>
              </a:extLst>
            </p:cNvPr>
            <p:cNvSpPr/>
            <p:nvPr/>
          </p:nvSpPr>
          <p:spPr>
            <a:xfrm>
              <a:off x="1551273" y="-2"/>
              <a:ext cx="800100" cy="1587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3C6383-3D12-40E0-BA20-96A66BC2EE15}"/>
                </a:ext>
              </a:extLst>
            </p:cNvPr>
            <p:cNvSpPr/>
            <p:nvPr/>
          </p:nvSpPr>
          <p:spPr>
            <a:xfrm>
              <a:off x="2472546" y="-2"/>
              <a:ext cx="800100" cy="2413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473B1A-DB28-49BC-92E6-55060E011E91}"/>
                </a:ext>
              </a:extLst>
            </p:cNvPr>
            <p:cNvSpPr/>
            <p:nvPr/>
          </p:nvSpPr>
          <p:spPr>
            <a:xfrm>
              <a:off x="3393819" y="-2"/>
              <a:ext cx="800100" cy="254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02180B-1E80-474B-94E1-D7B0B56E01F1}"/>
                </a:ext>
              </a:extLst>
            </p:cNvPr>
            <p:cNvSpPr/>
            <p:nvPr/>
          </p:nvSpPr>
          <p:spPr>
            <a:xfrm>
              <a:off x="4315092" y="-2"/>
              <a:ext cx="800100" cy="3365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A7F0DD8-9E46-4003-B3A1-DBE2BADA40C6}"/>
                </a:ext>
              </a:extLst>
            </p:cNvPr>
            <p:cNvSpPr/>
            <p:nvPr/>
          </p:nvSpPr>
          <p:spPr>
            <a:xfrm>
              <a:off x="5236365" y="-2"/>
              <a:ext cx="800100" cy="3492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60EB1B1-CD43-4A11-83E4-E99EF89F202B}"/>
                </a:ext>
              </a:extLst>
            </p:cNvPr>
            <p:cNvSpPr/>
            <p:nvPr/>
          </p:nvSpPr>
          <p:spPr>
            <a:xfrm>
              <a:off x="6157638" y="-2"/>
              <a:ext cx="800100" cy="431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DF5A32-4192-43E5-9296-AAD6FD4C8DBC}"/>
                </a:ext>
              </a:extLst>
            </p:cNvPr>
            <p:cNvSpPr/>
            <p:nvPr/>
          </p:nvSpPr>
          <p:spPr>
            <a:xfrm>
              <a:off x="7078911" y="-2"/>
              <a:ext cx="800100" cy="444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E638EC9-C1BF-471A-8D32-709C5E5D83A2}"/>
                </a:ext>
              </a:extLst>
            </p:cNvPr>
            <p:cNvSpPr/>
            <p:nvPr/>
          </p:nvSpPr>
          <p:spPr>
            <a:xfrm>
              <a:off x="8000184" y="-2"/>
              <a:ext cx="800100" cy="5270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BD2048-02F9-4903-95DB-8FC8D0F02ECD}"/>
                </a:ext>
              </a:extLst>
            </p:cNvPr>
            <p:cNvSpPr/>
            <p:nvPr/>
          </p:nvSpPr>
          <p:spPr>
            <a:xfrm>
              <a:off x="8921457" y="-2"/>
              <a:ext cx="800100" cy="5397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18AADF1-B6AF-4167-80E8-A48442546CA4}"/>
                </a:ext>
              </a:extLst>
            </p:cNvPr>
            <p:cNvSpPr/>
            <p:nvPr/>
          </p:nvSpPr>
          <p:spPr>
            <a:xfrm>
              <a:off x="9842730" y="-2"/>
              <a:ext cx="800100" cy="58054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7E8D195-CAA4-4E7C-BDEB-FDAF8992AB08}"/>
                </a:ext>
              </a:extLst>
            </p:cNvPr>
            <p:cNvSpPr/>
            <p:nvPr/>
          </p:nvSpPr>
          <p:spPr>
            <a:xfrm>
              <a:off x="10764000" y="-2"/>
              <a:ext cx="799200" cy="622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A5799E-9EDE-45B5-AB10-E5FFF8BAFD3F}"/>
                </a:ext>
              </a:extLst>
            </p:cNvPr>
            <p:cNvSpPr/>
            <p:nvPr/>
          </p:nvSpPr>
          <p:spPr>
            <a:xfrm>
              <a:off x="11562000" y="-2"/>
              <a:ext cx="630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  <a:p>
              <a:pPr algn="ctr"/>
              <a:endParaRPr lang="en-GB" sz="20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29" r:id="rId2"/>
    <p:sldLayoutId id="2147483774" r:id="rId3"/>
    <p:sldLayoutId id="2147483775" r:id="rId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3600" b="1" kern="1200">
          <a:solidFill>
            <a:schemeClr val="accent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7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8000" b="1" kern="1200" cap="all" baseline="0">
          <a:solidFill>
            <a:schemeClr val="accent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96" userDrawn="1">
          <p15:clr>
            <a:srgbClr val="F26B43"/>
          </p15:clr>
        </p15:guide>
        <p15:guide id="4" orient="horz" pos="355" userDrawn="1">
          <p15:clr>
            <a:srgbClr val="F26B43"/>
          </p15:clr>
        </p15:guide>
        <p15:guide id="6" orient="horz" pos="662" userDrawn="1">
          <p15:clr>
            <a:srgbClr val="A4A3A4"/>
          </p15:clr>
        </p15:guide>
        <p15:guide id="7" pos="895" userDrawn="1">
          <p15:clr>
            <a:srgbClr val="A4A3A4"/>
          </p15:clr>
        </p15:guide>
        <p15:guide id="9" orient="horz" pos="920" userDrawn="1">
          <p15:clr>
            <a:srgbClr val="A4A3A4"/>
          </p15:clr>
        </p15:guide>
        <p15:guide id="10" pos="977" userDrawn="1">
          <p15:clr>
            <a:srgbClr val="A4A3A4"/>
          </p15:clr>
        </p15:guide>
        <p15:guide id="11" pos="1481" userDrawn="1">
          <p15:clr>
            <a:srgbClr val="A4A3A4"/>
          </p15:clr>
        </p15:guide>
        <p15:guide id="12" orient="horz" pos="999" userDrawn="1">
          <p15:clr>
            <a:srgbClr val="F26B43"/>
          </p15:clr>
        </p15:guide>
        <p15:guide id="13" pos="1549" userDrawn="1">
          <p15:clr>
            <a:srgbClr val="A4A3A4"/>
          </p15:clr>
        </p15:guide>
        <p15:guide id="14" pos="2061" userDrawn="1">
          <p15:clr>
            <a:srgbClr val="A4A3A4"/>
          </p15:clr>
        </p15:guide>
        <p15:guide id="15" orient="horz" pos="1520" userDrawn="1">
          <p15:clr>
            <a:srgbClr val="A4A3A4"/>
          </p15:clr>
        </p15:guide>
        <p15:guide id="16" pos="2137" userDrawn="1">
          <p15:clr>
            <a:srgbClr val="A4A3A4"/>
          </p15:clr>
        </p15:guide>
        <p15:guide id="17" pos="2641" userDrawn="1">
          <p15:clr>
            <a:srgbClr val="A4A3A4"/>
          </p15:clr>
        </p15:guide>
        <p15:guide id="18" orient="horz" pos="1600" userDrawn="1">
          <p15:clr>
            <a:srgbClr val="A4A3A4"/>
          </p15:clr>
        </p15:guide>
        <p15:guide id="19" pos="2718" userDrawn="1">
          <p15:clr>
            <a:srgbClr val="A4A3A4"/>
          </p15:clr>
        </p15:guide>
        <p15:guide id="20" pos="3222" userDrawn="1">
          <p15:clr>
            <a:srgbClr val="A4A3A4"/>
          </p15:clr>
        </p15:guide>
        <p15:guide id="21" orient="horz" pos="2119" userDrawn="1">
          <p15:clr>
            <a:srgbClr val="A4A3A4"/>
          </p15:clr>
        </p15:guide>
        <p15:guide id="22" pos="3298" userDrawn="1">
          <p15:clr>
            <a:srgbClr val="A4A3A4"/>
          </p15:clr>
        </p15:guide>
        <p15:guide id="23" pos="3802" userDrawn="1">
          <p15:clr>
            <a:srgbClr val="A4A3A4"/>
          </p15:clr>
        </p15:guide>
        <p15:guide id="24" orient="horz" pos="2199" userDrawn="1">
          <p15:clr>
            <a:srgbClr val="A4A3A4"/>
          </p15:clr>
        </p15:guide>
        <p15:guide id="25" pos="3878" userDrawn="1">
          <p15:clr>
            <a:srgbClr val="A4A3A4"/>
          </p15:clr>
        </p15:guide>
        <p15:guide id="26" pos="4382" userDrawn="1">
          <p15:clr>
            <a:srgbClr val="A4A3A4"/>
          </p15:clr>
        </p15:guide>
        <p15:guide id="27" orient="horz" pos="2719" userDrawn="1">
          <p15:clr>
            <a:srgbClr val="A4A3A4"/>
          </p15:clr>
        </p15:guide>
        <p15:guide id="28" pos="4459" userDrawn="1">
          <p15:clr>
            <a:srgbClr val="A4A3A4"/>
          </p15:clr>
        </p15:guide>
        <p15:guide id="29" pos="4963" userDrawn="1">
          <p15:clr>
            <a:srgbClr val="A4A3A4"/>
          </p15:clr>
        </p15:guide>
        <p15:guide id="30" orient="horz" pos="2799" userDrawn="1">
          <p15:clr>
            <a:srgbClr val="A4A3A4"/>
          </p15:clr>
        </p15:guide>
        <p15:guide id="31" pos="5039" userDrawn="1">
          <p15:clr>
            <a:srgbClr val="A4A3A4"/>
          </p15:clr>
        </p15:guide>
        <p15:guide id="32" pos="5543" userDrawn="1">
          <p15:clr>
            <a:srgbClr val="A4A3A4"/>
          </p15:clr>
        </p15:guide>
        <p15:guide id="33" orient="horz" pos="3319" userDrawn="1">
          <p15:clr>
            <a:srgbClr val="A4A3A4"/>
          </p15:clr>
        </p15:guide>
        <p15:guide id="34" pos="5619" userDrawn="1">
          <p15:clr>
            <a:srgbClr val="A4A3A4"/>
          </p15:clr>
        </p15:guide>
        <p15:guide id="35" pos="6123" userDrawn="1">
          <p15:clr>
            <a:srgbClr val="A4A3A4"/>
          </p15:clr>
        </p15:guide>
        <p15:guide id="36" orient="horz" pos="3399" userDrawn="1">
          <p15:clr>
            <a:srgbClr val="A4A3A4"/>
          </p15:clr>
        </p15:guide>
        <p15:guide id="37" pos="6200" userDrawn="1">
          <p15:clr>
            <a:srgbClr val="A4A3A4"/>
          </p15:clr>
        </p15:guide>
        <p15:guide id="38" pos="6704" userDrawn="1">
          <p15:clr>
            <a:srgbClr val="A4A3A4"/>
          </p15:clr>
        </p15:guide>
        <p15:guide id="39" orient="horz" pos="3656" userDrawn="1">
          <p15:clr>
            <a:srgbClr val="F26B43"/>
          </p15:clr>
        </p15:guide>
        <p15:guide id="40" pos="6780" userDrawn="1">
          <p15:clr>
            <a:srgbClr val="A4A3A4"/>
          </p15:clr>
        </p15:guide>
        <p15:guide id="41" pos="7283" userDrawn="1">
          <p15:clr>
            <a:srgbClr val="F26B43"/>
          </p15:clr>
        </p15:guide>
        <p15:guide id="42" orient="horz" pos="3923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oter Placeholder 8" hidden="1">
            <a:extLst>
              <a:ext uri="{FF2B5EF4-FFF2-40B4-BE49-F238E27FC236}">
                <a16:creationId xmlns:a16="http://schemas.microsoft.com/office/drawing/2014/main" id="{BD74C2B0-B135-4F93-8A84-88552FEF5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65F662A1-F9AC-63C3-7514-65190891D4B3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 bwMode="black">
          <a:xfrm>
            <a:off x="630000" y="6223002"/>
            <a:ext cx="790813" cy="278776"/>
          </a:xfrm>
          <a:prstGeom prst="rect">
            <a:avLst/>
          </a:prstGeom>
        </p:spPr>
      </p:pic>
      <p:sp>
        <p:nvSpPr>
          <p:cNvPr id="5" name="Title Placeholder 6">
            <a:extLst>
              <a:ext uri="{FF2B5EF4-FFF2-40B4-BE49-F238E27FC236}">
                <a16:creationId xmlns:a16="http://schemas.microsoft.com/office/drawing/2014/main" id="{47E32FA3-502F-DCAB-BCFF-E329A8EFA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10933113" cy="504000"/>
          </a:xfrm>
          <a:prstGeom prst="rect">
            <a:avLst/>
          </a:prstGeom>
        </p:spPr>
        <p:txBody>
          <a:bodyPr vert="horz" lIns="0" tIns="18000" rIns="0" bIns="0" rtlCol="0" anchor="t" anchorCtr="0">
            <a:noAutofit/>
          </a:bodyPr>
          <a:lstStyle/>
          <a:p>
            <a:r>
              <a:rPr lang="en-GB" dirty="0"/>
              <a:t>Click to add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B27221E-C3C5-667D-3E04-BC1122F20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87600"/>
            <a:ext cx="10933113" cy="42179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Header</a:t>
            </a:r>
          </a:p>
          <a:p>
            <a:pPr lvl="4"/>
            <a:r>
              <a:rPr lang="en-GB" noProof="0" dirty="0"/>
              <a:t>Level 5, Body</a:t>
            </a:r>
          </a:p>
          <a:p>
            <a:pPr lvl="5"/>
            <a:r>
              <a:rPr lang="en-GB" noProof="0" dirty="0"/>
              <a:t>Level 6, Title</a:t>
            </a:r>
          </a:p>
          <a:p>
            <a:pPr lvl="6"/>
            <a:r>
              <a:rPr lang="en-GB" noProof="0" dirty="0"/>
              <a:t>Level 7, Picture text</a:t>
            </a:r>
          </a:p>
          <a:p>
            <a:pPr lvl="7"/>
            <a:r>
              <a:rPr lang="en-GB" noProof="0" dirty="0"/>
              <a:t>Level 8, Body</a:t>
            </a:r>
          </a:p>
          <a:p>
            <a:pPr lvl="8"/>
            <a:r>
              <a:rPr lang="en-GB" noProof="0" dirty="0"/>
              <a:t>Level 9, infographic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F5EB81AE-8706-5080-889A-287B39641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DAB50F04-C988-D932-019D-D1FAF05F4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3250" y="6227535"/>
            <a:ext cx="798513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625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798" r:id="rId2"/>
    <p:sldLayoutId id="2147483802" r:id="rId3"/>
    <p:sldLayoutId id="2147483800" r:id="rId4"/>
    <p:sldLayoutId id="2147483801" r:id="rId5"/>
    <p:sldLayoutId id="2147483803" r:id="rId6"/>
    <p:sldLayoutId id="2147483804" r:id="rId7"/>
    <p:sldLayoutId id="2147483809" r:id="rId8"/>
    <p:sldLayoutId id="2147483810" r:id="rId9"/>
    <p:sldLayoutId id="2147483811" r:id="rId10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3600" b="1" kern="1200">
          <a:solidFill>
            <a:schemeClr val="accent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7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​"/>
        <a:defRPr sz="8000" b="1" kern="1200" cap="all" baseline="0">
          <a:solidFill>
            <a:schemeClr val="accent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96" userDrawn="1">
          <p15:clr>
            <a:srgbClr val="F26B43"/>
          </p15:clr>
        </p15:guide>
        <p15:guide id="4" orient="horz" pos="357" userDrawn="1">
          <p15:clr>
            <a:srgbClr val="F26B43"/>
          </p15:clr>
        </p15:guide>
        <p15:guide id="6" orient="horz" pos="662" userDrawn="1">
          <p15:clr>
            <a:srgbClr val="A4A3A4"/>
          </p15:clr>
        </p15:guide>
        <p15:guide id="7" pos="895" userDrawn="1">
          <p15:clr>
            <a:srgbClr val="A4A3A4"/>
          </p15:clr>
        </p15:guide>
        <p15:guide id="9" orient="horz" pos="920" userDrawn="1">
          <p15:clr>
            <a:srgbClr val="A4A3A4"/>
          </p15:clr>
        </p15:guide>
        <p15:guide id="10" pos="977" userDrawn="1">
          <p15:clr>
            <a:srgbClr val="A4A3A4"/>
          </p15:clr>
        </p15:guide>
        <p15:guide id="11" pos="1481" userDrawn="1">
          <p15:clr>
            <a:srgbClr val="A4A3A4"/>
          </p15:clr>
        </p15:guide>
        <p15:guide id="12" orient="horz" pos="999" userDrawn="1">
          <p15:clr>
            <a:srgbClr val="F26B43"/>
          </p15:clr>
        </p15:guide>
        <p15:guide id="13" pos="1549" userDrawn="1">
          <p15:clr>
            <a:srgbClr val="A4A3A4"/>
          </p15:clr>
        </p15:guide>
        <p15:guide id="14" pos="2061" userDrawn="1">
          <p15:clr>
            <a:srgbClr val="A4A3A4"/>
          </p15:clr>
        </p15:guide>
        <p15:guide id="15" orient="horz" pos="1520" userDrawn="1">
          <p15:clr>
            <a:srgbClr val="A4A3A4"/>
          </p15:clr>
        </p15:guide>
        <p15:guide id="16" pos="2137" userDrawn="1">
          <p15:clr>
            <a:srgbClr val="A4A3A4"/>
          </p15:clr>
        </p15:guide>
        <p15:guide id="17" pos="2641" userDrawn="1">
          <p15:clr>
            <a:srgbClr val="A4A3A4"/>
          </p15:clr>
        </p15:guide>
        <p15:guide id="18" orient="horz" pos="1600" userDrawn="1">
          <p15:clr>
            <a:srgbClr val="A4A3A4"/>
          </p15:clr>
        </p15:guide>
        <p15:guide id="19" pos="2718" userDrawn="1">
          <p15:clr>
            <a:srgbClr val="A4A3A4"/>
          </p15:clr>
        </p15:guide>
        <p15:guide id="20" pos="3222" userDrawn="1">
          <p15:clr>
            <a:srgbClr val="A4A3A4"/>
          </p15:clr>
        </p15:guide>
        <p15:guide id="21" orient="horz" pos="2119" userDrawn="1">
          <p15:clr>
            <a:srgbClr val="A4A3A4"/>
          </p15:clr>
        </p15:guide>
        <p15:guide id="22" pos="3298" userDrawn="1">
          <p15:clr>
            <a:srgbClr val="A4A3A4"/>
          </p15:clr>
        </p15:guide>
        <p15:guide id="23" pos="3802" userDrawn="1">
          <p15:clr>
            <a:srgbClr val="A4A3A4"/>
          </p15:clr>
        </p15:guide>
        <p15:guide id="24" orient="horz" pos="2199" userDrawn="1">
          <p15:clr>
            <a:srgbClr val="A4A3A4"/>
          </p15:clr>
        </p15:guide>
        <p15:guide id="25" pos="3878" userDrawn="1">
          <p15:clr>
            <a:srgbClr val="A4A3A4"/>
          </p15:clr>
        </p15:guide>
        <p15:guide id="26" pos="4382" userDrawn="1">
          <p15:clr>
            <a:srgbClr val="A4A3A4"/>
          </p15:clr>
        </p15:guide>
        <p15:guide id="27" orient="horz" pos="2719" userDrawn="1">
          <p15:clr>
            <a:srgbClr val="A4A3A4"/>
          </p15:clr>
        </p15:guide>
        <p15:guide id="28" pos="4459" userDrawn="1">
          <p15:clr>
            <a:srgbClr val="A4A3A4"/>
          </p15:clr>
        </p15:guide>
        <p15:guide id="29" pos="4963" userDrawn="1">
          <p15:clr>
            <a:srgbClr val="A4A3A4"/>
          </p15:clr>
        </p15:guide>
        <p15:guide id="30" orient="horz" pos="2799" userDrawn="1">
          <p15:clr>
            <a:srgbClr val="A4A3A4"/>
          </p15:clr>
        </p15:guide>
        <p15:guide id="31" pos="5039" userDrawn="1">
          <p15:clr>
            <a:srgbClr val="A4A3A4"/>
          </p15:clr>
        </p15:guide>
        <p15:guide id="32" pos="5543" userDrawn="1">
          <p15:clr>
            <a:srgbClr val="A4A3A4"/>
          </p15:clr>
        </p15:guide>
        <p15:guide id="33" orient="horz" pos="3319" userDrawn="1">
          <p15:clr>
            <a:srgbClr val="A4A3A4"/>
          </p15:clr>
        </p15:guide>
        <p15:guide id="34" pos="5619" userDrawn="1">
          <p15:clr>
            <a:srgbClr val="A4A3A4"/>
          </p15:clr>
        </p15:guide>
        <p15:guide id="35" pos="6123" userDrawn="1">
          <p15:clr>
            <a:srgbClr val="A4A3A4"/>
          </p15:clr>
        </p15:guide>
        <p15:guide id="36" orient="horz" pos="3399" userDrawn="1">
          <p15:clr>
            <a:srgbClr val="A4A3A4"/>
          </p15:clr>
        </p15:guide>
        <p15:guide id="37" pos="6200" userDrawn="1">
          <p15:clr>
            <a:srgbClr val="A4A3A4"/>
          </p15:clr>
        </p15:guide>
        <p15:guide id="38" pos="6704" userDrawn="1">
          <p15:clr>
            <a:srgbClr val="A4A3A4"/>
          </p15:clr>
        </p15:guide>
        <p15:guide id="39" orient="horz" pos="3656" userDrawn="1">
          <p15:clr>
            <a:srgbClr val="F26B43"/>
          </p15:clr>
        </p15:guide>
        <p15:guide id="40" pos="6780" userDrawn="1">
          <p15:clr>
            <a:srgbClr val="A4A3A4"/>
          </p15:clr>
        </p15:guide>
        <p15:guide id="41" pos="7283" userDrawn="1">
          <p15:clr>
            <a:srgbClr val="F26B43"/>
          </p15:clr>
        </p15:guide>
        <p15:guide id="42" orient="horz" pos="3923" userDrawn="1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oter Placeholder 8" hidden="1">
            <a:extLst>
              <a:ext uri="{FF2B5EF4-FFF2-40B4-BE49-F238E27FC236}">
                <a16:creationId xmlns:a16="http://schemas.microsoft.com/office/drawing/2014/main" id="{BD74C2B0-B135-4F93-8A84-88552FEF5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65F662A1-F9AC-63C3-7514-65190891D4B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black">
          <a:xfrm>
            <a:off x="630000" y="6223002"/>
            <a:ext cx="790813" cy="278776"/>
          </a:xfrm>
          <a:prstGeom prst="rect">
            <a:avLst/>
          </a:prstGeom>
        </p:spPr>
      </p:pic>
      <p:sp>
        <p:nvSpPr>
          <p:cNvPr id="5" name="Title Placeholder 6">
            <a:extLst>
              <a:ext uri="{FF2B5EF4-FFF2-40B4-BE49-F238E27FC236}">
                <a16:creationId xmlns:a16="http://schemas.microsoft.com/office/drawing/2014/main" id="{47E32FA3-502F-DCAB-BCFF-E329A8EFA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8"/>
            <a:ext cx="10933113" cy="891702"/>
          </a:xfrm>
          <a:prstGeom prst="rect">
            <a:avLst/>
          </a:prstGeom>
        </p:spPr>
        <p:txBody>
          <a:bodyPr vert="horz" lIns="0" tIns="18000" rIns="0" bIns="0" rtlCol="0" anchor="t" anchorCtr="0">
            <a:noAutofit/>
          </a:bodyPr>
          <a:lstStyle/>
          <a:p>
            <a:r>
              <a:rPr lang="en-GB" dirty="0"/>
              <a:t>Click to add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B27221E-C3C5-667D-3E04-BC1122F20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85913"/>
            <a:ext cx="10933113" cy="42179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Header</a:t>
            </a:r>
          </a:p>
          <a:p>
            <a:pPr lvl="4"/>
            <a:r>
              <a:rPr lang="en-GB" noProof="0" dirty="0"/>
              <a:t>Level 5, Body</a:t>
            </a:r>
          </a:p>
          <a:p>
            <a:pPr lvl="5"/>
            <a:r>
              <a:rPr lang="en-GB" noProof="0" dirty="0"/>
              <a:t>Level 6, Title</a:t>
            </a:r>
          </a:p>
          <a:p>
            <a:pPr lvl="6"/>
            <a:r>
              <a:rPr lang="en-GB" noProof="0" dirty="0"/>
              <a:t>Level 7, Picture text</a:t>
            </a:r>
          </a:p>
          <a:p>
            <a:pPr lvl="7"/>
            <a:r>
              <a:rPr lang="en-GB" noProof="0" dirty="0"/>
              <a:t>Level 8, Body</a:t>
            </a:r>
          </a:p>
          <a:p>
            <a:pPr lvl="8"/>
            <a:r>
              <a:rPr lang="en-GB" noProof="0" dirty="0"/>
              <a:t>Level 9, infographic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F5EB81AE-8706-5080-889A-287B39641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DAB50F04-C988-D932-019D-D1FAF05F4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3250" y="6227535"/>
            <a:ext cx="798513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35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80" r:id="rId2"/>
    <p:sldLayoutId id="2147483869" r:id="rId3"/>
    <p:sldLayoutId id="2147483879" r:id="rId4"/>
    <p:sldLayoutId id="2147483882" r:id="rId5"/>
    <p:sldLayoutId id="2147483883" r:id="rId6"/>
    <p:sldLayoutId id="2147483871" r:id="rId7"/>
    <p:sldLayoutId id="2147483881" r:id="rId8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25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25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25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2700" b="1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tabLst/>
        <a:defRPr sz="25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3600" b="1" kern="1200">
          <a:solidFill>
            <a:schemeClr val="accent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7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8000" b="1" kern="1200" cap="all" baseline="0">
          <a:solidFill>
            <a:schemeClr val="accent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96" userDrawn="1">
          <p15:clr>
            <a:srgbClr val="F26B43"/>
          </p15:clr>
        </p15:guide>
        <p15:guide id="4" orient="horz" pos="357" userDrawn="1">
          <p15:clr>
            <a:srgbClr val="F26B43"/>
          </p15:clr>
        </p15:guide>
        <p15:guide id="6" orient="horz" pos="662" userDrawn="1">
          <p15:clr>
            <a:srgbClr val="A4A3A4"/>
          </p15:clr>
        </p15:guide>
        <p15:guide id="7" pos="895" userDrawn="1">
          <p15:clr>
            <a:srgbClr val="A4A3A4"/>
          </p15:clr>
        </p15:guide>
        <p15:guide id="9" orient="horz" pos="920" userDrawn="1">
          <p15:clr>
            <a:srgbClr val="A4A3A4"/>
          </p15:clr>
        </p15:guide>
        <p15:guide id="10" pos="977" userDrawn="1">
          <p15:clr>
            <a:srgbClr val="A4A3A4"/>
          </p15:clr>
        </p15:guide>
        <p15:guide id="11" pos="1481" userDrawn="1">
          <p15:clr>
            <a:srgbClr val="A4A3A4"/>
          </p15:clr>
        </p15:guide>
        <p15:guide id="12" orient="horz" pos="999" userDrawn="1">
          <p15:clr>
            <a:srgbClr val="F26B43"/>
          </p15:clr>
        </p15:guide>
        <p15:guide id="13" pos="1549" userDrawn="1">
          <p15:clr>
            <a:srgbClr val="A4A3A4"/>
          </p15:clr>
        </p15:guide>
        <p15:guide id="14" pos="2061" userDrawn="1">
          <p15:clr>
            <a:srgbClr val="A4A3A4"/>
          </p15:clr>
        </p15:guide>
        <p15:guide id="15" orient="horz" pos="1520" userDrawn="1">
          <p15:clr>
            <a:srgbClr val="A4A3A4"/>
          </p15:clr>
        </p15:guide>
        <p15:guide id="16" pos="2137" userDrawn="1">
          <p15:clr>
            <a:srgbClr val="A4A3A4"/>
          </p15:clr>
        </p15:guide>
        <p15:guide id="17" pos="2641" userDrawn="1">
          <p15:clr>
            <a:srgbClr val="A4A3A4"/>
          </p15:clr>
        </p15:guide>
        <p15:guide id="18" orient="horz" pos="1600" userDrawn="1">
          <p15:clr>
            <a:srgbClr val="A4A3A4"/>
          </p15:clr>
        </p15:guide>
        <p15:guide id="19" pos="2718" userDrawn="1">
          <p15:clr>
            <a:srgbClr val="A4A3A4"/>
          </p15:clr>
        </p15:guide>
        <p15:guide id="20" pos="3222" userDrawn="1">
          <p15:clr>
            <a:srgbClr val="A4A3A4"/>
          </p15:clr>
        </p15:guide>
        <p15:guide id="21" orient="horz" pos="2119" userDrawn="1">
          <p15:clr>
            <a:srgbClr val="A4A3A4"/>
          </p15:clr>
        </p15:guide>
        <p15:guide id="22" pos="3298" userDrawn="1">
          <p15:clr>
            <a:srgbClr val="A4A3A4"/>
          </p15:clr>
        </p15:guide>
        <p15:guide id="23" pos="3802" userDrawn="1">
          <p15:clr>
            <a:srgbClr val="A4A3A4"/>
          </p15:clr>
        </p15:guide>
        <p15:guide id="24" orient="horz" pos="2199" userDrawn="1">
          <p15:clr>
            <a:srgbClr val="A4A3A4"/>
          </p15:clr>
        </p15:guide>
        <p15:guide id="25" pos="3878" userDrawn="1">
          <p15:clr>
            <a:srgbClr val="A4A3A4"/>
          </p15:clr>
        </p15:guide>
        <p15:guide id="26" pos="4382" userDrawn="1">
          <p15:clr>
            <a:srgbClr val="A4A3A4"/>
          </p15:clr>
        </p15:guide>
        <p15:guide id="27" orient="horz" pos="2719" userDrawn="1">
          <p15:clr>
            <a:srgbClr val="A4A3A4"/>
          </p15:clr>
        </p15:guide>
        <p15:guide id="28" pos="4459" userDrawn="1">
          <p15:clr>
            <a:srgbClr val="A4A3A4"/>
          </p15:clr>
        </p15:guide>
        <p15:guide id="29" pos="4963" userDrawn="1">
          <p15:clr>
            <a:srgbClr val="A4A3A4"/>
          </p15:clr>
        </p15:guide>
        <p15:guide id="30" orient="horz" pos="2799" userDrawn="1">
          <p15:clr>
            <a:srgbClr val="A4A3A4"/>
          </p15:clr>
        </p15:guide>
        <p15:guide id="31" pos="5039" userDrawn="1">
          <p15:clr>
            <a:srgbClr val="A4A3A4"/>
          </p15:clr>
        </p15:guide>
        <p15:guide id="32" pos="5543" userDrawn="1">
          <p15:clr>
            <a:srgbClr val="A4A3A4"/>
          </p15:clr>
        </p15:guide>
        <p15:guide id="33" orient="horz" pos="3319" userDrawn="1">
          <p15:clr>
            <a:srgbClr val="A4A3A4"/>
          </p15:clr>
        </p15:guide>
        <p15:guide id="34" pos="5619" userDrawn="1">
          <p15:clr>
            <a:srgbClr val="A4A3A4"/>
          </p15:clr>
        </p15:guide>
        <p15:guide id="35" pos="6123" userDrawn="1">
          <p15:clr>
            <a:srgbClr val="A4A3A4"/>
          </p15:clr>
        </p15:guide>
        <p15:guide id="36" orient="horz" pos="3399" userDrawn="1">
          <p15:clr>
            <a:srgbClr val="A4A3A4"/>
          </p15:clr>
        </p15:guide>
        <p15:guide id="37" pos="6200" userDrawn="1">
          <p15:clr>
            <a:srgbClr val="A4A3A4"/>
          </p15:clr>
        </p15:guide>
        <p15:guide id="38" pos="6704" userDrawn="1">
          <p15:clr>
            <a:srgbClr val="A4A3A4"/>
          </p15:clr>
        </p15:guide>
        <p15:guide id="39" orient="horz" pos="3656" userDrawn="1">
          <p15:clr>
            <a:srgbClr val="F26B43"/>
          </p15:clr>
        </p15:guide>
        <p15:guide id="40" pos="6780" userDrawn="1">
          <p15:clr>
            <a:srgbClr val="A4A3A4"/>
          </p15:clr>
        </p15:guide>
        <p15:guide id="41" pos="7283" userDrawn="1">
          <p15:clr>
            <a:srgbClr val="F26B43"/>
          </p15:clr>
        </p15:guide>
        <p15:guide id="42" orient="horz" pos="3923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oter Placeholder 8" hidden="1">
            <a:extLst>
              <a:ext uri="{FF2B5EF4-FFF2-40B4-BE49-F238E27FC236}">
                <a16:creationId xmlns:a16="http://schemas.microsoft.com/office/drawing/2014/main" id="{BD74C2B0-B135-4F93-8A84-88552FEF5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3F5F56E4-CD36-5549-D7C1-4CFD12E9E4A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 bwMode="black">
          <a:xfrm>
            <a:off x="630000" y="6223002"/>
            <a:ext cx="790813" cy="278776"/>
          </a:xfrm>
          <a:prstGeom prst="rect">
            <a:avLst/>
          </a:prstGeom>
        </p:spPr>
      </p:pic>
      <p:sp>
        <p:nvSpPr>
          <p:cNvPr id="5" name="Title Placeholder 6">
            <a:extLst>
              <a:ext uri="{FF2B5EF4-FFF2-40B4-BE49-F238E27FC236}">
                <a16:creationId xmlns:a16="http://schemas.microsoft.com/office/drawing/2014/main" id="{2F017021-11EB-A1F4-9E1A-3CDF74C4D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10933113" cy="482125"/>
          </a:xfrm>
          <a:prstGeom prst="rect">
            <a:avLst/>
          </a:prstGeom>
        </p:spPr>
        <p:txBody>
          <a:bodyPr vert="horz" lIns="0" tIns="18000" rIns="0" bIns="0" rtlCol="0" anchor="t" anchorCtr="0">
            <a:noAutofit/>
          </a:bodyPr>
          <a:lstStyle/>
          <a:p>
            <a:r>
              <a:rPr lang="en-GB" dirty="0"/>
              <a:t>Click to add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35ADE03-8B57-4279-321F-B85D7F3A3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85913"/>
            <a:ext cx="10933113" cy="42179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Header</a:t>
            </a:r>
          </a:p>
          <a:p>
            <a:pPr lvl="4"/>
            <a:r>
              <a:rPr lang="en-GB" noProof="0" dirty="0"/>
              <a:t>Level 5, Body</a:t>
            </a:r>
          </a:p>
          <a:p>
            <a:pPr lvl="5"/>
            <a:r>
              <a:rPr lang="en-GB" noProof="0" dirty="0"/>
              <a:t>Level 6, Title</a:t>
            </a:r>
          </a:p>
          <a:p>
            <a:pPr lvl="6"/>
            <a:r>
              <a:rPr lang="en-GB" noProof="0" dirty="0"/>
              <a:t>Level 7, Picture text</a:t>
            </a:r>
          </a:p>
          <a:p>
            <a:pPr lvl="7"/>
            <a:r>
              <a:rPr lang="en-GB" noProof="0" dirty="0"/>
              <a:t>Level 8, Body</a:t>
            </a:r>
          </a:p>
          <a:p>
            <a:pPr lvl="8"/>
            <a:r>
              <a:rPr lang="en-GB" noProof="0" dirty="0"/>
              <a:t>Level 9, infographic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4F812373-D396-9415-8530-3DC1CDD80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E6840132-43B8-A56C-23A9-3C3068F8E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3250" y="6227535"/>
            <a:ext cx="798513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9585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66" r:id="rId5"/>
    <p:sldLayoutId id="2147483867" r:id="rId6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3600" b="1" kern="1200">
          <a:solidFill>
            <a:schemeClr val="accent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7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8000" b="1" kern="1200" cap="all" baseline="0">
          <a:solidFill>
            <a:schemeClr val="accent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96" userDrawn="1">
          <p15:clr>
            <a:srgbClr val="F26B43"/>
          </p15:clr>
        </p15:guide>
        <p15:guide id="4" orient="horz" pos="357" userDrawn="1">
          <p15:clr>
            <a:srgbClr val="F26B43"/>
          </p15:clr>
        </p15:guide>
        <p15:guide id="6" orient="horz" pos="662" userDrawn="1">
          <p15:clr>
            <a:srgbClr val="A4A3A4"/>
          </p15:clr>
        </p15:guide>
        <p15:guide id="7" pos="895" userDrawn="1">
          <p15:clr>
            <a:srgbClr val="A4A3A4"/>
          </p15:clr>
        </p15:guide>
        <p15:guide id="9" orient="horz" pos="920" userDrawn="1">
          <p15:clr>
            <a:srgbClr val="A4A3A4"/>
          </p15:clr>
        </p15:guide>
        <p15:guide id="10" pos="977" userDrawn="1">
          <p15:clr>
            <a:srgbClr val="A4A3A4"/>
          </p15:clr>
        </p15:guide>
        <p15:guide id="11" pos="1481" userDrawn="1">
          <p15:clr>
            <a:srgbClr val="A4A3A4"/>
          </p15:clr>
        </p15:guide>
        <p15:guide id="12" orient="horz" pos="999" userDrawn="1">
          <p15:clr>
            <a:srgbClr val="F26B43"/>
          </p15:clr>
        </p15:guide>
        <p15:guide id="13" pos="1549" userDrawn="1">
          <p15:clr>
            <a:srgbClr val="A4A3A4"/>
          </p15:clr>
        </p15:guide>
        <p15:guide id="14" pos="2061" userDrawn="1">
          <p15:clr>
            <a:srgbClr val="A4A3A4"/>
          </p15:clr>
        </p15:guide>
        <p15:guide id="15" orient="horz" pos="1520" userDrawn="1">
          <p15:clr>
            <a:srgbClr val="A4A3A4"/>
          </p15:clr>
        </p15:guide>
        <p15:guide id="16" pos="2137" userDrawn="1">
          <p15:clr>
            <a:srgbClr val="A4A3A4"/>
          </p15:clr>
        </p15:guide>
        <p15:guide id="17" pos="2641" userDrawn="1">
          <p15:clr>
            <a:srgbClr val="A4A3A4"/>
          </p15:clr>
        </p15:guide>
        <p15:guide id="18" orient="horz" pos="1600" userDrawn="1">
          <p15:clr>
            <a:srgbClr val="A4A3A4"/>
          </p15:clr>
        </p15:guide>
        <p15:guide id="19" pos="2718" userDrawn="1">
          <p15:clr>
            <a:srgbClr val="A4A3A4"/>
          </p15:clr>
        </p15:guide>
        <p15:guide id="20" pos="3222" userDrawn="1">
          <p15:clr>
            <a:srgbClr val="A4A3A4"/>
          </p15:clr>
        </p15:guide>
        <p15:guide id="21" orient="horz" pos="2119" userDrawn="1">
          <p15:clr>
            <a:srgbClr val="A4A3A4"/>
          </p15:clr>
        </p15:guide>
        <p15:guide id="22" pos="3298" userDrawn="1">
          <p15:clr>
            <a:srgbClr val="A4A3A4"/>
          </p15:clr>
        </p15:guide>
        <p15:guide id="23" pos="3802" userDrawn="1">
          <p15:clr>
            <a:srgbClr val="A4A3A4"/>
          </p15:clr>
        </p15:guide>
        <p15:guide id="24" orient="horz" pos="2199" userDrawn="1">
          <p15:clr>
            <a:srgbClr val="A4A3A4"/>
          </p15:clr>
        </p15:guide>
        <p15:guide id="25" pos="3878" userDrawn="1">
          <p15:clr>
            <a:srgbClr val="A4A3A4"/>
          </p15:clr>
        </p15:guide>
        <p15:guide id="26" pos="4382" userDrawn="1">
          <p15:clr>
            <a:srgbClr val="A4A3A4"/>
          </p15:clr>
        </p15:guide>
        <p15:guide id="27" orient="horz" pos="2719" userDrawn="1">
          <p15:clr>
            <a:srgbClr val="A4A3A4"/>
          </p15:clr>
        </p15:guide>
        <p15:guide id="28" pos="4459" userDrawn="1">
          <p15:clr>
            <a:srgbClr val="A4A3A4"/>
          </p15:clr>
        </p15:guide>
        <p15:guide id="29" pos="4963" userDrawn="1">
          <p15:clr>
            <a:srgbClr val="A4A3A4"/>
          </p15:clr>
        </p15:guide>
        <p15:guide id="30" orient="horz" pos="2799" userDrawn="1">
          <p15:clr>
            <a:srgbClr val="A4A3A4"/>
          </p15:clr>
        </p15:guide>
        <p15:guide id="31" pos="5039" userDrawn="1">
          <p15:clr>
            <a:srgbClr val="A4A3A4"/>
          </p15:clr>
        </p15:guide>
        <p15:guide id="32" pos="5543" userDrawn="1">
          <p15:clr>
            <a:srgbClr val="A4A3A4"/>
          </p15:clr>
        </p15:guide>
        <p15:guide id="33" orient="horz" pos="3319" userDrawn="1">
          <p15:clr>
            <a:srgbClr val="A4A3A4"/>
          </p15:clr>
        </p15:guide>
        <p15:guide id="34" pos="5619" userDrawn="1">
          <p15:clr>
            <a:srgbClr val="A4A3A4"/>
          </p15:clr>
        </p15:guide>
        <p15:guide id="35" pos="6123" userDrawn="1">
          <p15:clr>
            <a:srgbClr val="A4A3A4"/>
          </p15:clr>
        </p15:guide>
        <p15:guide id="36" orient="horz" pos="3399" userDrawn="1">
          <p15:clr>
            <a:srgbClr val="A4A3A4"/>
          </p15:clr>
        </p15:guide>
        <p15:guide id="37" pos="6200" userDrawn="1">
          <p15:clr>
            <a:srgbClr val="A4A3A4"/>
          </p15:clr>
        </p15:guide>
        <p15:guide id="38" pos="6704" userDrawn="1">
          <p15:clr>
            <a:srgbClr val="A4A3A4"/>
          </p15:clr>
        </p15:guide>
        <p15:guide id="39" orient="horz" pos="3656" userDrawn="1">
          <p15:clr>
            <a:srgbClr val="F26B43"/>
          </p15:clr>
        </p15:guide>
        <p15:guide id="40" pos="6780" userDrawn="1">
          <p15:clr>
            <a:srgbClr val="A4A3A4"/>
          </p15:clr>
        </p15:guide>
        <p15:guide id="41" pos="7283" userDrawn="1">
          <p15:clr>
            <a:srgbClr val="F26B43"/>
          </p15:clr>
        </p15:guide>
        <p15:guide id="42" orient="horz" pos="3923" userDrawn="1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oter Placeholder 8" hidden="1">
            <a:extLst>
              <a:ext uri="{FF2B5EF4-FFF2-40B4-BE49-F238E27FC236}">
                <a16:creationId xmlns:a16="http://schemas.microsoft.com/office/drawing/2014/main" id="{BD74C2B0-B135-4F93-8A84-88552FEF5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254DDA5C-606C-EFE3-4BBB-0131E7EDB6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630000" y="6223002"/>
            <a:ext cx="790813" cy="278776"/>
          </a:xfrm>
          <a:prstGeom prst="rect">
            <a:avLst/>
          </a:prstGeom>
        </p:spPr>
      </p:pic>
      <p:sp>
        <p:nvSpPr>
          <p:cNvPr id="5" name="Title Placeholder 6">
            <a:extLst>
              <a:ext uri="{FF2B5EF4-FFF2-40B4-BE49-F238E27FC236}">
                <a16:creationId xmlns:a16="http://schemas.microsoft.com/office/drawing/2014/main" id="{ABBD53B9-7ED0-0293-834A-0D40F44F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10933113" cy="482125"/>
          </a:xfrm>
          <a:prstGeom prst="rect">
            <a:avLst/>
          </a:prstGeom>
        </p:spPr>
        <p:txBody>
          <a:bodyPr vert="horz" lIns="0" tIns="18000" rIns="0" bIns="0" rtlCol="0" anchor="t" anchorCtr="0">
            <a:noAutofit/>
          </a:bodyPr>
          <a:lstStyle/>
          <a:p>
            <a:r>
              <a:rPr lang="en-GB" dirty="0"/>
              <a:t>Click to add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0C0C175-59C9-41EE-8312-E318D4521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85913"/>
            <a:ext cx="10933113" cy="42179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Header</a:t>
            </a:r>
          </a:p>
          <a:p>
            <a:pPr lvl="4"/>
            <a:r>
              <a:rPr lang="en-GB" noProof="0" dirty="0"/>
              <a:t>Level 5, Body</a:t>
            </a:r>
          </a:p>
          <a:p>
            <a:pPr lvl="5"/>
            <a:r>
              <a:rPr lang="en-GB" noProof="0" dirty="0"/>
              <a:t>Level 6, Title</a:t>
            </a:r>
          </a:p>
          <a:p>
            <a:pPr lvl="6"/>
            <a:r>
              <a:rPr lang="en-GB" noProof="0" dirty="0"/>
              <a:t>Level 7, Picture text</a:t>
            </a:r>
          </a:p>
          <a:p>
            <a:pPr lvl="7"/>
            <a:r>
              <a:rPr lang="en-GB" noProof="0" dirty="0"/>
              <a:t>Level 8, Body</a:t>
            </a:r>
          </a:p>
          <a:p>
            <a:pPr lvl="8"/>
            <a:r>
              <a:rPr lang="en-GB" noProof="0" dirty="0"/>
              <a:t>Level 9, infographic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CC208E7A-76ED-C443-00C7-ACAF583AB7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2CDE3FE1-408E-7136-B6A8-2CD558AB5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3250" y="6227535"/>
            <a:ext cx="798513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830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3600" b="1" kern="1200">
          <a:solidFill>
            <a:schemeClr val="accent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7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8000" b="1" kern="1200" cap="all" baseline="0">
          <a:solidFill>
            <a:schemeClr val="accent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96" userDrawn="1">
          <p15:clr>
            <a:srgbClr val="F26B43"/>
          </p15:clr>
        </p15:guide>
        <p15:guide id="4" orient="horz" pos="359" userDrawn="1">
          <p15:clr>
            <a:srgbClr val="F26B43"/>
          </p15:clr>
        </p15:guide>
        <p15:guide id="6" orient="horz" pos="662" userDrawn="1">
          <p15:clr>
            <a:srgbClr val="A4A3A4"/>
          </p15:clr>
        </p15:guide>
        <p15:guide id="7" pos="895" userDrawn="1">
          <p15:clr>
            <a:srgbClr val="A4A3A4"/>
          </p15:clr>
        </p15:guide>
        <p15:guide id="9" orient="horz" pos="920" userDrawn="1">
          <p15:clr>
            <a:srgbClr val="A4A3A4"/>
          </p15:clr>
        </p15:guide>
        <p15:guide id="10" pos="977" userDrawn="1">
          <p15:clr>
            <a:srgbClr val="A4A3A4"/>
          </p15:clr>
        </p15:guide>
        <p15:guide id="11" pos="1481" userDrawn="1">
          <p15:clr>
            <a:srgbClr val="A4A3A4"/>
          </p15:clr>
        </p15:guide>
        <p15:guide id="12" orient="horz" pos="999" userDrawn="1">
          <p15:clr>
            <a:srgbClr val="F26B43"/>
          </p15:clr>
        </p15:guide>
        <p15:guide id="13" pos="1549" userDrawn="1">
          <p15:clr>
            <a:srgbClr val="A4A3A4"/>
          </p15:clr>
        </p15:guide>
        <p15:guide id="14" pos="2061" userDrawn="1">
          <p15:clr>
            <a:srgbClr val="A4A3A4"/>
          </p15:clr>
        </p15:guide>
        <p15:guide id="15" orient="horz" pos="1520" userDrawn="1">
          <p15:clr>
            <a:srgbClr val="A4A3A4"/>
          </p15:clr>
        </p15:guide>
        <p15:guide id="16" pos="2137" userDrawn="1">
          <p15:clr>
            <a:srgbClr val="A4A3A4"/>
          </p15:clr>
        </p15:guide>
        <p15:guide id="17" pos="2641" userDrawn="1">
          <p15:clr>
            <a:srgbClr val="A4A3A4"/>
          </p15:clr>
        </p15:guide>
        <p15:guide id="18" orient="horz" pos="1600" userDrawn="1">
          <p15:clr>
            <a:srgbClr val="A4A3A4"/>
          </p15:clr>
        </p15:guide>
        <p15:guide id="19" pos="2718" userDrawn="1">
          <p15:clr>
            <a:srgbClr val="A4A3A4"/>
          </p15:clr>
        </p15:guide>
        <p15:guide id="20" pos="3222" userDrawn="1">
          <p15:clr>
            <a:srgbClr val="A4A3A4"/>
          </p15:clr>
        </p15:guide>
        <p15:guide id="21" orient="horz" pos="2119" userDrawn="1">
          <p15:clr>
            <a:srgbClr val="A4A3A4"/>
          </p15:clr>
        </p15:guide>
        <p15:guide id="22" pos="3298" userDrawn="1">
          <p15:clr>
            <a:srgbClr val="A4A3A4"/>
          </p15:clr>
        </p15:guide>
        <p15:guide id="23" pos="3802" userDrawn="1">
          <p15:clr>
            <a:srgbClr val="A4A3A4"/>
          </p15:clr>
        </p15:guide>
        <p15:guide id="24" orient="horz" pos="2199" userDrawn="1">
          <p15:clr>
            <a:srgbClr val="A4A3A4"/>
          </p15:clr>
        </p15:guide>
        <p15:guide id="25" pos="3878" userDrawn="1">
          <p15:clr>
            <a:srgbClr val="A4A3A4"/>
          </p15:clr>
        </p15:guide>
        <p15:guide id="26" pos="4382" userDrawn="1">
          <p15:clr>
            <a:srgbClr val="A4A3A4"/>
          </p15:clr>
        </p15:guide>
        <p15:guide id="27" orient="horz" pos="2719" userDrawn="1">
          <p15:clr>
            <a:srgbClr val="A4A3A4"/>
          </p15:clr>
        </p15:guide>
        <p15:guide id="28" pos="4459" userDrawn="1">
          <p15:clr>
            <a:srgbClr val="A4A3A4"/>
          </p15:clr>
        </p15:guide>
        <p15:guide id="29" pos="4963" userDrawn="1">
          <p15:clr>
            <a:srgbClr val="A4A3A4"/>
          </p15:clr>
        </p15:guide>
        <p15:guide id="30" orient="horz" pos="2799" userDrawn="1">
          <p15:clr>
            <a:srgbClr val="A4A3A4"/>
          </p15:clr>
        </p15:guide>
        <p15:guide id="31" pos="5039" userDrawn="1">
          <p15:clr>
            <a:srgbClr val="A4A3A4"/>
          </p15:clr>
        </p15:guide>
        <p15:guide id="32" pos="5543" userDrawn="1">
          <p15:clr>
            <a:srgbClr val="A4A3A4"/>
          </p15:clr>
        </p15:guide>
        <p15:guide id="33" orient="horz" pos="3319" userDrawn="1">
          <p15:clr>
            <a:srgbClr val="A4A3A4"/>
          </p15:clr>
        </p15:guide>
        <p15:guide id="34" pos="5619" userDrawn="1">
          <p15:clr>
            <a:srgbClr val="A4A3A4"/>
          </p15:clr>
        </p15:guide>
        <p15:guide id="35" pos="6123" userDrawn="1">
          <p15:clr>
            <a:srgbClr val="A4A3A4"/>
          </p15:clr>
        </p15:guide>
        <p15:guide id="36" orient="horz" pos="3399" userDrawn="1">
          <p15:clr>
            <a:srgbClr val="A4A3A4"/>
          </p15:clr>
        </p15:guide>
        <p15:guide id="37" pos="6200" userDrawn="1">
          <p15:clr>
            <a:srgbClr val="A4A3A4"/>
          </p15:clr>
        </p15:guide>
        <p15:guide id="38" pos="6704" userDrawn="1">
          <p15:clr>
            <a:srgbClr val="A4A3A4"/>
          </p15:clr>
        </p15:guide>
        <p15:guide id="39" orient="horz" pos="3656" userDrawn="1">
          <p15:clr>
            <a:srgbClr val="F26B43"/>
          </p15:clr>
        </p15:guide>
        <p15:guide id="40" pos="6780" userDrawn="1">
          <p15:clr>
            <a:srgbClr val="A4A3A4"/>
          </p15:clr>
        </p15:guide>
        <p15:guide id="41" pos="7283" userDrawn="1">
          <p15:clr>
            <a:srgbClr val="F26B43"/>
          </p15:clr>
        </p15:guide>
        <p15:guide id="42" orient="horz" pos="392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0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3BD868EA-BD62-4864-9079-F1CFD61628B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3F7817D-E890-A0F7-DDF4-232EBE8441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FF2D47F-9F49-C272-5937-6D47AC7EE4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Econometrics of Firm Data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D807354-51B5-2377-A9E2-222845A75D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Exercise Class 2 – Problem Sets 3 + 4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E8FE59E-B7E5-4F03-478B-A47CA32089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Mette </a:t>
            </a:r>
            <a:r>
              <a:rPr lang="en-GB" dirty="0" err="1"/>
              <a:t>Suder</a:t>
            </a:r>
            <a:r>
              <a:rPr lang="en-GB" dirty="0"/>
              <a:t> Franck, </a:t>
            </a:r>
            <a:r>
              <a:rPr lang="en-GB" dirty="0" err="1"/>
              <a:t>msf.eco@cbs.dk</a:t>
            </a:r>
            <a:r>
              <a:rPr lang="en-GB" dirty="0"/>
              <a:t>	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BEBDB6B-20B9-0ECB-11E5-16C62818C2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DVIP, Department of Economics</a:t>
            </a:r>
          </a:p>
        </p:txBody>
      </p:sp>
    </p:spTree>
    <p:extLst>
      <p:ext uri="{BB962C8B-B14F-4D97-AF65-F5344CB8AC3E}">
        <p14:creationId xmlns:p14="http://schemas.microsoft.com/office/powerpoint/2010/main" val="345445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F7F2-615F-7E85-D60F-A7AC48D57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41750B51-C677-BF42-4B60-22B48253C328}"/>
              </a:ext>
            </a:extLst>
          </p:cNvPr>
          <p:cNvSpPr txBox="1">
            <a:spLocks/>
          </p:cNvSpPr>
          <p:nvPr/>
        </p:nvSpPr>
        <p:spPr>
          <a:xfrm>
            <a:off x="827647" y="5582653"/>
            <a:ext cx="10734116" cy="5615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dirty="0"/>
              <a:t>The </a:t>
            </a:r>
            <a:r>
              <a:rPr lang="da-DK" dirty="0" err="1"/>
              <a:t>coefficient</a:t>
            </a:r>
            <a:r>
              <a:rPr lang="da-DK" dirty="0"/>
              <a:t> on </a:t>
            </a:r>
            <a:r>
              <a:rPr lang="da-DK" i="1" dirty="0"/>
              <a:t>p401k</a:t>
            </a:r>
            <a:r>
              <a:rPr lang="da-DK" dirty="0"/>
              <a:t> </a:t>
            </a:r>
            <a:r>
              <a:rPr lang="da-DK" dirty="0" err="1"/>
              <a:t>implies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participation in a 401(k) plan is </a:t>
            </a:r>
            <a:r>
              <a:rPr lang="da-DK" dirty="0" err="1"/>
              <a:t>associated</a:t>
            </a:r>
            <a:r>
              <a:rPr lang="da-DK" dirty="0"/>
              <a:t> with a .054 (</a:t>
            </a:r>
            <a:r>
              <a:rPr lang="da-DK" dirty="0" err="1"/>
              <a:t>percentage</a:t>
            </a:r>
            <a:r>
              <a:rPr lang="da-DK" dirty="0"/>
              <a:t> point)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probability</a:t>
            </a:r>
            <a:r>
              <a:rPr lang="da-DK" dirty="0"/>
              <a:t> of </a:t>
            </a:r>
            <a:r>
              <a:rPr lang="da-DK" dirty="0" err="1"/>
              <a:t>having</a:t>
            </a:r>
            <a:r>
              <a:rPr lang="da-DK" dirty="0"/>
              <a:t> an </a:t>
            </a:r>
            <a:r>
              <a:rPr lang="da-DK" dirty="0" err="1"/>
              <a:t>individual</a:t>
            </a:r>
            <a:r>
              <a:rPr lang="da-DK" dirty="0"/>
              <a:t> </a:t>
            </a:r>
            <a:r>
              <a:rPr lang="da-DK" dirty="0" err="1"/>
              <a:t>retirement</a:t>
            </a:r>
            <a:r>
              <a:rPr lang="da-DK" dirty="0"/>
              <a:t> </a:t>
            </a:r>
            <a:r>
              <a:rPr lang="da-DK" dirty="0" err="1"/>
              <a:t>account</a:t>
            </a:r>
            <a:r>
              <a:rPr lang="da-DK" dirty="0"/>
              <a:t>, </a:t>
            </a:r>
            <a:r>
              <a:rPr lang="da-DK" dirty="0" err="1"/>
              <a:t>holding</a:t>
            </a:r>
            <a:r>
              <a:rPr lang="da-DK" dirty="0"/>
              <a:t> </a:t>
            </a:r>
            <a:r>
              <a:rPr lang="da-DK" dirty="0" err="1"/>
              <a:t>income</a:t>
            </a:r>
            <a:r>
              <a:rPr lang="da-DK" dirty="0"/>
              <a:t> and age </a:t>
            </a:r>
            <a:r>
              <a:rPr lang="da-DK" dirty="0" err="1"/>
              <a:t>fixed</a:t>
            </a:r>
            <a:r>
              <a:rPr lang="da-DK" dirty="0"/>
              <a:t>.</a:t>
            </a:r>
            <a:endParaRPr lang="da-DK" sz="2400" dirty="0"/>
          </a:p>
          <a:p>
            <a:endParaRPr lang="da-DK" sz="2400" dirty="0"/>
          </a:p>
          <a:p>
            <a:endParaRPr lang="da-DK" sz="2400" dirty="0"/>
          </a:p>
          <a:p>
            <a:pPr marL="0" indent="0">
              <a:buFont typeface="Wingdings" panose="05000000000000000000" pitchFamily="2" charset="2"/>
              <a:buNone/>
            </a:pPr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538B53-1CA6-784A-1A4A-47FAB7725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7573654" cy="482125"/>
          </a:xfrm>
        </p:spPr>
        <p:txBody>
          <a:bodyPr/>
          <a:lstStyle/>
          <a:p>
            <a:r>
              <a:rPr lang="en-GB" dirty="0"/>
              <a:t>Problem Set 3 – Proxy and Instrumental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DEC047-795D-53EF-7309-A855184514F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B994F37-BF75-ABC7-E487-6CFEFCE0C2F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3.3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39B60851-F46D-9206-26A8-BFA86382B9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7647" y="1750088"/>
                <a:ext cx="10734116" cy="2637567"/>
              </a:xfrm>
            </p:spPr>
            <p:txBody>
              <a:bodyPr/>
              <a:lstStyle/>
              <a:p>
                <a:r>
                  <a:rPr lang="da-DK" i="1" dirty="0"/>
                  <a:t>The </a:t>
                </a:r>
                <a:r>
                  <a:rPr lang="da-DK" i="1" dirty="0" err="1"/>
                  <a:t>equation</a:t>
                </a:r>
                <a:r>
                  <a:rPr lang="da-DK" i="1" dirty="0"/>
                  <a:t> of </a:t>
                </a:r>
                <a:r>
                  <a:rPr lang="da-DK" i="1" dirty="0" err="1"/>
                  <a:t>interest</a:t>
                </a:r>
                <a:r>
                  <a:rPr lang="da-DK" i="1" dirty="0"/>
                  <a:t> is a model with a </a:t>
                </a:r>
                <a:r>
                  <a:rPr lang="da-DK" i="1" dirty="0" err="1"/>
                  <a:t>binary</a:t>
                </a:r>
                <a:r>
                  <a:rPr lang="da-DK" i="1" dirty="0"/>
                  <a:t> dependent variable: </a:t>
                </a:r>
              </a:p>
              <a:p>
                <a:endParaRPr lang="da-DK" dirty="0"/>
              </a:p>
              <a:p>
                <a:r>
                  <a:rPr lang="da-DK" i="1" dirty="0"/>
                  <a:t>This model is </a:t>
                </a:r>
                <a:r>
                  <a:rPr lang="da-DK" i="1" dirty="0" err="1"/>
                  <a:t>called</a:t>
                </a:r>
                <a:r>
                  <a:rPr lang="da-DK" i="1" dirty="0"/>
                  <a:t> </a:t>
                </a:r>
                <a:r>
                  <a:rPr lang="da-DK" b="1" i="1" dirty="0" err="1"/>
                  <a:t>linear</a:t>
                </a:r>
                <a:r>
                  <a:rPr lang="da-DK" b="1" i="1" dirty="0"/>
                  <a:t> </a:t>
                </a:r>
                <a:r>
                  <a:rPr lang="da-DK" b="1" i="1" dirty="0" err="1"/>
                  <a:t>probability</a:t>
                </a:r>
                <a:r>
                  <a:rPr lang="da-DK" b="1" i="1" dirty="0"/>
                  <a:t> model</a:t>
                </a:r>
                <a:r>
                  <a:rPr lang="da-DK" i="1" dirty="0"/>
                  <a:t> </a:t>
                </a:r>
                <a:r>
                  <a:rPr lang="da-DK" i="1" dirty="0" err="1"/>
                  <a:t>which</a:t>
                </a:r>
                <a:r>
                  <a:rPr lang="da-DK" i="1" dirty="0"/>
                  <a:t> is a </a:t>
                </a:r>
                <a:r>
                  <a:rPr lang="da-DK" i="1" dirty="0" err="1"/>
                  <a:t>conditional</a:t>
                </a:r>
                <a:r>
                  <a:rPr lang="da-DK" i="1" dirty="0"/>
                  <a:t> </a:t>
                </a:r>
                <a:r>
                  <a:rPr lang="da-DK" i="1" dirty="0" err="1"/>
                  <a:t>mean</a:t>
                </a:r>
                <a:r>
                  <a:rPr lang="da-DK" i="1" dirty="0"/>
                  <a:t> model (</a:t>
                </a:r>
                <a:r>
                  <a:rPr lang="da-DK" b="1" i="1" dirty="0"/>
                  <a:t>with </a:t>
                </a:r>
                <a:r>
                  <a:rPr lang="da-DK" b="1" i="1" dirty="0" err="1"/>
                  <a:t>heteroscedastic</a:t>
                </a:r>
                <a:r>
                  <a:rPr lang="da-DK" b="1" i="1" dirty="0"/>
                  <a:t> </a:t>
                </a:r>
                <a:r>
                  <a:rPr lang="da-DK" b="1" i="1" dirty="0" err="1"/>
                  <a:t>error</a:t>
                </a:r>
                <a:r>
                  <a:rPr lang="da-DK" b="1" i="1" dirty="0"/>
                  <a:t> </a:t>
                </a:r>
                <a:r>
                  <a:rPr lang="da-DK" b="1" i="1" dirty="0" err="1"/>
                  <a:t>structure</a:t>
                </a:r>
                <a:r>
                  <a:rPr lang="da-DK" i="1" dirty="0"/>
                  <a:t>). The </a:t>
                </a:r>
                <a:r>
                  <a:rPr lang="da-DK" i="1" dirty="0" err="1"/>
                  <a:t>goal</a:t>
                </a:r>
                <a:r>
                  <a:rPr lang="da-DK" i="1" dirty="0"/>
                  <a:t> is to test </a:t>
                </a:r>
                <a:r>
                  <a:rPr lang="da-DK" i="1" dirty="0" err="1"/>
                  <a:t>whether</a:t>
                </a:r>
                <a:r>
                  <a:rPr lang="da-DK" i="1" dirty="0"/>
                  <a:t> </a:t>
                </a:r>
                <a:r>
                  <a:rPr lang="da-DK" i="1" dirty="0" err="1"/>
                  <a:t>there</a:t>
                </a:r>
                <a:r>
                  <a:rPr lang="da-DK" i="1" dirty="0"/>
                  <a:t> is a </a:t>
                </a:r>
                <a:r>
                  <a:rPr lang="da-DK" i="1" dirty="0" err="1"/>
                  <a:t>tradeoff</a:t>
                </a:r>
                <a:r>
                  <a:rPr lang="da-DK" i="1" dirty="0"/>
                  <a:t> </a:t>
                </a:r>
                <a:r>
                  <a:rPr lang="da-DK" i="1" dirty="0" err="1"/>
                  <a:t>between</a:t>
                </a:r>
                <a:r>
                  <a:rPr lang="da-DK" i="1" dirty="0"/>
                  <a:t> </a:t>
                </a:r>
                <a:r>
                  <a:rPr lang="da-DK" i="1" dirty="0" err="1"/>
                  <a:t>participating</a:t>
                </a:r>
                <a:r>
                  <a:rPr lang="da-DK" i="1" dirty="0"/>
                  <a:t> in a 401(k) plan (</a:t>
                </a:r>
                <a:r>
                  <a:rPr lang="da-DK" i="1" dirty="0" err="1"/>
                  <a:t>this</a:t>
                </a:r>
                <a:r>
                  <a:rPr lang="da-DK" i="1" dirty="0"/>
                  <a:t> is a </a:t>
                </a:r>
                <a:r>
                  <a:rPr lang="da-DK" i="1" dirty="0" err="1"/>
                  <a:t>defined-contribution</a:t>
                </a:r>
                <a:r>
                  <a:rPr lang="da-DK" i="1" dirty="0"/>
                  <a:t> pension plan in the US) and </a:t>
                </a:r>
                <a:r>
                  <a:rPr lang="da-DK" i="1" dirty="0" err="1"/>
                  <a:t>having</a:t>
                </a:r>
                <a:r>
                  <a:rPr lang="da-DK" i="1" dirty="0"/>
                  <a:t> </a:t>
                </a:r>
                <a:r>
                  <a:rPr lang="da-DK" i="1" dirty="0" err="1"/>
                  <a:t>having</a:t>
                </a:r>
                <a:r>
                  <a:rPr lang="da-DK" i="1" dirty="0"/>
                  <a:t> an </a:t>
                </a:r>
                <a:r>
                  <a:rPr lang="da-DK" i="1" dirty="0" err="1"/>
                  <a:t>individual</a:t>
                </a:r>
                <a:r>
                  <a:rPr lang="da-DK" i="1" dirty="0"/>
                  <a:t> </a:t>
                </a:r>
                <a:r>
                  <a:rPr lang="da-DK" i="1" dirty="0" err="1"/>
                  <a:t>retirement</a:t>
                </a:r>
                <a:r>
                  <a:rPr lang="da-DK" i="1" dirty="0"/>
                  <a:t> </a:t>
                </a:r>
                <a:r>
                  <a:rPr lang="da-DK" i="1" dirty="0" err="1"/>
                  <a:t>account</a:t>
                </a:r>
                <a:r>
                  <a:rPr lang="da-DK" i="1" dirty="0"/>
                  <a:t> (IRA, </a:t>
                </a:r>
                <a:r>
                  <a:rPr lang="da-DK" i="1" dirty="0" err="1"/>
                  <a:t>this</a:t>
                </a:r>
                <a:r>
                  <a:rPr lang="da-DK" i="1" dirty="0"/>
                  <a:t> is </a:t>
                </a:r>
                <a:r>
                  <a:rPr lang="da-DK" i="1" dirty="0" err="1"/>
                  <a:t>another</a:t>
                </a:r>
                <a:r>
                  <a:rPr lang="da-DK" i="1" dirty="0"/>
                  <a:t> type of </a:t>
                </a:r>
                <a:r>
                  <a:rPr lang="da-DK" i="1" dirty="0" err="1"/>
                  <a:t>retirement</a:t>
                </a:r>
                <a:r>
                  <a:rPr lang="da-DK" i="1" dirty="0"/>
                  <a:t> arrangement in the US). </a:t>
                </a:r>
                <a:r>
                  <a:rPr lang="da-DK" i="1" dirty="0" err="1"/>
                  <a:t>Therefore</a:t>
                </a:r>
                <a:r>
                  <a:rPr lang="da-DK" i="1" dirty="0"/>
                  <a:t>, </a:t>
                </a:r>
                <a:r>
                  <a:rPr lang="da-DK" i="1" dirty="0" err="1"/>
                  <a:t>we</a:t>
                </a:r>
                <a:r>
                  <a:rPr lang="da-DK" i="1" dirty="0"/>
                  <a:t> </a:t>
                </a:r>
                <a:r>
                  <a:rPr lang="da-DK" i="1" dirty="0" err="1"/>
                  <a:t>want</a:t>
                </a:r>
                <a:r>
                  <a:rPr lang="da-DK" i="1" dirty="0"/>
                  <a:t> to </a:t>
                </a:r>
                <a:r>
                  <a:rPr lang="da-DK" i="1" dirty="0" err="1"/>
                  <a:t>estimate</a:t>
                </a:r>
                <a:r>
                  <a:rPr lang="da-DK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l-GR" i="1" dirty="0"/>
                  <a:t>.</a:t>
                </a:r>
                <a:endParaRPr lang="da-DK" i="1" dirty="0"/>
              </a:p>
              <a:p>
                <a:endParaRPr lang="da-DK" dirty="0"/>
              </a:p>
              <a:p>
                <a:r>
                  <a:rPr lang="da-DK" i="1" dirty="0"/>
                  <a:t>(a) </a:t>
                </a:r>
                <a:r>
                  <a:rPr lang="da-DK" i="1" dirty="0" err="1"/>
                  <a:t>Estimate</a:t>
                </a:r>
                <a:r>
                  <a:rPr lang="da-DK" i="1" dirty="0"/>
                  <a:t> the model by OLS (</a:t>
                </a:r>
                <a:r>
                  <a:rPr lang="da-DK" i="1" dirty="0" err="1"/>
                  <a:t>obtain</a:t>
                </a:r>
                <a:r>
                  <a:rPr lang="da-DK" i="1" dirty="0"/>
                  <a:t> </a:t>
                </a:r>
                <a:r>
                  <a:rPr lang="da-DK" i="1" dirty="0" err="1"/>
                  <a:t>heteroskedasticity</a:t>
                </a:r>
                <a:r>
                  <a:rPr lang="da-DK" i="1" dirty="0"/>
                  <a:t> robust standard </a:t>
                </a:r>
                <a:r>
                  <a:rPr lang="da-DK" i="1" dirty="0" err="1"/>
                  <a:t>errors</a:t>
                </a:r>
                <a:r>
                  <a:rPr lang="da-DK" i="1" dirty="0"/>
                  <a:t>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l-GR" i="1" dirty="0"/>
                  <a:t> </a:t>
                </a:r>
                <a:r>
                  <a:rPr lang="da-DK" i="1" dirty="0"/>
                  <a:t>is the </a:t>
                </a:r>
                <a:r>
                  <a:rPr lang="da-DK" i="1" dirty="0" err="1"/>
                  <a:t>increase</a:t>
                </a:r>
                <a:r>
                  <a:rPr lang="da-DK" i="1" dirty="0"/>
                  <a:t> in the </a:t>
                </a:r>
                <a:r>
                  <a:rPr lang="da-DK" i="1" dirty="0" err="1"/>
                  <a:t>probability</a:t>
                </a:r>
                <a:r>
                  <a:rPr lang="da-DK" i="1" dirty="0"/>
                  <a:t> of </a:t>
                </a:r>
                <a:r>
                  <a:rPr lang="da-DK" i="1" dirty="0" err="1"/>
                  <a:t>having</a:t>
                </a:r>
                <a:r>
                  <a:rPr lang="da-DK" i="1" dirty="0"/>
                  <a:t> an IRA </a:t>
                </a:r>
                <a:r>
                  <a:rPr lang="da-DK" i="1" dirty="0" err="1"/>
                  <a:t>if</a:t>
                </a:r>
                <a:r>
                  <a:rPr lang="da-DK" i="1" dirty="0"/>
                  <a:t> the </a:t>
                </a:r>
                <a:r>
                  <a:rPr lang="da-DK" i="1" dirty="0" err="1"/>
                  <a:t>individual</a:t>
                </a:r>
                <a:r>
                  <a:rPr lang="da-DK" i="1" dirty="0"/>
                  <a:t> </a:t>
                </a:r>
                <a:r>
                  <a:rPr lang="da-DK" i="1" dirty="0" err="1"/>
                  <a:t>participates</a:t>
                </a:r>
                <a:r>
                  <a:rPr lang="da-DK" i="1" dirty="0"/>
                  <a:t> in a 401(k) plan (</a:t>
                </a:r>
                <a:r>
                  <a:rPr lang="da-DK" i="1" dirty="0" err="1"/>
                  <a:t>everything</a:t>
                </a:r>
                <a:r>
                  <a:rPr lang="da-DK" i="1" dirty="0"/>
                  <a:t> </a:t>
                </a:r>
                <a:r>
                  <a:rPr lang="da-DK" i="1" dirty="0" err="1"/>
                  <a:t>else</a:t>
                </a:r>
                <a:r>
                  <a:rPr lang="da-DK" i="1" dirty="0"/>
                  <a:t> </a:t>
                </a:r>
                <a:r>
                  <a:rPr lang="da-DK" i="1" dirty="0" err="1"/>
                  <a:t>equal</a:t>
                </a:r>
                <a:r>
                  <a:rPr lang="da-DK" i="1" dirty="0"/>
                  <a:t>). </a:t>
                </a:r>
                <a:endParaRPr lang="da-DK" sz="2400" i="1" dirty="0"/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39B60851-F46D-9206-26A8-BFA86382B9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647" y="1750088"/>
                <a:ext cx="10734116" cy="2637567"/>
              </a:xfrm>
              <a:blipFill>
                <a:blip r:embed="rId3"/>
                <a:stretch>
                  <a:fillRect l="-709" t="-957" r="-1064" b="-191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kstfelt 3">
            <a:extLst>
              <a:ext uri="{FF2B5EF4-FFF2-40B4-BE49-F238E27FC236}">
                <a16:creationId xmlns:a16="http://schemas.microsoft.com/office/drawing/2014/main" id="{A9B69878-6B65-DD4D-F13E-373FE020B247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401KSUBS.dta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75357516-8195-87BE-814E-E07DED8724BD}"/>
              </a:ext>
            </a:extLst>
          </p:cNvPr>
          <p:cNvSpPr txBox="1">
            <a:spLocks/>
          </p:cNvSpPr>
          <p:nvPr/>
        </p:nvSpPr>
        <p:spPr>
          <a:xfrm>
            <a:off x="827647" y="4700337"/>
            <a:ext cx="10734116" cy="7137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endParaRPr lang="da-DK" sz="1800" dirty="0"/>
          </a:p>
          <a:p>
            <a:endParaRPr lang="da-DK" sz="2400" dirty="0"/>
          </a:p>
          <a:p>
            <a:endParaRPr lang="da-DK" sz="2400" dirty="0"/>
          </a:p>
          <a:p>
            <a:endParaRPr lang="da-DK" sz="2400" dirty="0"/>
          </a:p>
          <a:p>
            <a:pPr marL="0" indent="0">
              <a:buFont typeface="Wingdings" panose="05000000000000000000" pitchFamily="2" charset="2"/>
              <a:buNone/>
            </a:pPr>
            <a:endParaRPr lang="en-GB" sz="2400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AD37B391-3725-CA5B-D5F5-78B3AF1CA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850" y="1996523"/>
            <a:ext cx="4903203" cy="390520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C0C8CCDA-CE05-21B9-17C4-67E8A533C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103" y="4387655"/>
            <a:ext cx="6013139" cy="115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7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43634-BC0F-2531-AB51-770848AA4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9">
                <a:extLst>
                  <a:ext uri="{FF2B5EF4-FFF2-40B4-BE49-F238E27FC236}">
                    <a16:creationId xmlns:a16="http://schemas.microsoft.com/office/drawing/2014/main" id="{06BBA454-34F3-1084-929D-1EB2C6BD49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49" y="2209825"/>
                <a:ext cx="10734116" cy="249051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dirty="0" err="1"/>
                  <a:t>While</a:t>
                </a:r>
                <a:r>
                  <a:rPr lang="da-DK" dirty="0"/>
                  <a:t> the regression in part (a) </a:t>
                </a:r>
                <a:r>
                  <a:rPr lang="da-DK" dirty="0" err="1"/>
                  <a:t>controls</a:t>
                </a:r>
                <a:r>
                  <a:rPr lang="da-DK" dirty="0"/>
                  <a:t> for </a:t>
                </a:r>
                <a:r>
                  <a:rPr lang="da-DK" dirty="0" err="1"/>
                  <a:t>income</a:t>
                </a:r>
                <a:r>
                  <a:rPr lang="da-DK" dirty="0"/>
                  <a:t> and age, it </a:t>
                </a:r>
                <a:r>
                  <a:rPr lang="da-DK" dirty="0" err="1"/>
                  <a:t>does</a:t>
                </a:r>
                <a:r>
                  <a:rPr lang="da-DK" dirty="0"/>
                  <a:t> not </a:t>
                </a:r>
                <a:r>
                  <a:rPr lang="da-DK" dirty="0" err="1"/>
                  <a:t>account</a:t>
                </a:r>
                <a:r>
                  <a:rPr lang="da-DK" dirty="0"/>
                  <a:t> for the </a:t>
                </a:r>
                <a:r>
                  <a:rPr lang="da-DK" dirty="0" err="1"/>
                  <a:t>fact</a:t>
                </a:r>
                <a:r>
                  <a:rPr lang="da-DK" dirty="0"/>
                  <a:t> </a:t>
                </a:r>
                <a:r>
                  <a:rPr lang="da-DK" dirty="0" err="1"/>
                  <a:t>that</a:t>
                </a:r>
                <a:r>
                  <a:rPr lang="da-DK" dirty="0"/>
                  <a:t> </a:t>
                </a:r>
                <a:r>
                  <a:rPr lang="da-DK" dirty="0" err="1"/>
                  <a:t>different</a:t>
                </a:r>
                <a:r>
                  <a:rPr lang="da-DK" dirty="0"/>
                  <a:t> </a:t>
                </a:r>
                <a:r>
                  <a:rPr lang="da-DK" dirty="0" err="1"/>
                  <a:t>people</a:t>
                </a:r>
                <a:r>
                  <a:rPr lang="da-DK" dirty="0"/>
                  <a:t> have </a:t>
                </a:r>
                <a:r>
                  <a:rPr lang="da-DK" dirty="0" err="1"/>
                  <a:t>different</a:t>
                </a:r>
                <a:r>
                  <a:rPr lang="da-DK" dirty="0"/>
                  <a:t> </a:t>
                </a:r>
                <a:r>
                  <a:rPr lang="da-DK" dirty="0" err="1"/>
                  <a:t>taste</a:t>
                </a:r>
                <a:r>
                  <a:rPr lang="da-DK" dirty="0"/>
                  <a:t> for </a:t>
                </a:r>
                <a:r>
                  <a:rPr lang="da-DK" dirty="0" err="1"/>
                  <a:t>savings</a:t>
                </a:r>
                <a:r>
                  <a:rPr lang="da-DK" dirty="0"/>
                  <a:t>, </a:t>
                </a:r>
                <a:r>
                  <a:rPr lang="da-DK" dirty="0" err="1"/>
                  <a:t>even</a:t>
                </a:r>
                <a:r>
                  <a:rPr lang="da-DK" dirty="0"/>
                  <a:t> </a:t>
                </a:r>
                <a:r>
                  <a:rPr lang="da-DK" dirty="0" err="1"/>
                  <a:t>within</a:t>
                </a:r>
                <a:r>
                  <a:rPr lang="da-DK" dirty="0"/>
                  <a:t> given </a:t>
                </a:r>
                <a:r>
                  <a:rPr lang="da-DK" dirty="0" err="1"/>
                  <a:t>income</a:t>
                </a:r>
                <a:r>
                  <a:rPr lang="da-DK" dirty="0"/>
                  <a:t> and age </a:t>
                </a:r>
                <a:r>
                  <a:rPr lang="da-DK" dirty="0" err="1"/>
                  <a:t>categories</a:t>
                </a:r>
                <a:r>
                  <a:rPr lang="da-DK" dirty="0"/>
                  <a:t>. </a:t>
                </a:r>
              </a:p>
              <a:p>
                <a:pPr lvl="1"/>
                <a:r>
                  <a:rPr lang="da-DK" dirty="0"/>
                  <a:t>People </a:t>
                </a:r>
                <a:r>
                  <a:rPr lang="da-DK" dirty="0" err="1"/>
                  <a:t>that</a:t>
                </a:r>
                <a:r>
                  <a:rPr lang="da-DK" dirty="0"/>
                  <a:t> </a:t>
                </a:r>
                <a:r>
                  <a:rPr lang="da-DK" dirty="0" err="1"/>
                  <a:t>tend</a:t>
                </a:r>
                <a:r>
                  <a:rPr lang="da-DK" dirty="0"/>
                  <a:t> to </a:t>
                </a:r>
                <a:r>
                  <a:rPr lang="da-DK" dirty="0" err="1"/>
                  <a:t>be</a:t>
                </a:r>
                <a:r>
                  <a:rPr lang="da-DK" dirty="0"/>
                  <a:t> </a:t>
                </a:r>
                <a:r>
                  <a:rPr lang="da-DK" dirty="0" err="1"/>
                  <a:t>savers</a:t>
                </a:r>
                <a:r>
                  <a:rPr lang="da-DK" dirty="0"/>
                  <a:t> </a:t>
                </a:r>
                <a:r>
                  <a:rPr lang="da-DK" dirty="0" err="1"/>
                  <a:t>will</a:t>
                </a:r>
                <a:r>
                  <a:rPr lang="da-DK" dirty="0"/>
                  <a:t> </a:t>
                </a:r>
                <a:r>
                  <a:rPr lang="da-DK" dirty="0" err="1"/>
                  <a:t>tend</a:t>
                </a:r>
                <a:r>
                  <a:rPr lang="da-DK" dirty="0"/>
                  <a:t> to have </a:t>
                </a:r>
                <a:r>
                  <a:rPr lang="da-DK" dirty="0" err="1"/>
                  <a:t>both</a:t>
                </a:r>
                <a:r>
                  <a:rPr lang="da-DK" dirty="0"/>
                  <a:t> a 401(k) plan as </a:t>
                </a:r>
                <a:r>
                  <a:rPr lang="da-DK" dirty="0" err="1"/>
                  <a:t>well</a:t>
                </a:r>
                <a:r>
                  <a:rPr lang="da-DK" dirty="0"/>
                  <a:t> as an IRA. This </a:t>
                </a:r>
                <a:r>
                  <a:rPr lang="da-DK" dirty="0" err="1"/>
                  <a:t>would</a:t>
                </a:r>
                <a:r>
                  <a:rPr lang="da-DK" dirty="0"/>
                  <a:t> </a:t>
                </a:r>
                <a:r>
                  <a:rPr lang="da-DK" dirty="0" err="1"/>
                  <a:t>mean</a:t>
                </a:r>
                <a:r>
                  <a:rPr lang="da-DK" dirty="0"/>
                  <a:t> </a:t>
                </a:r>
                <a:r>
                  <a:rPr lang="da-DK" dirty="0" err="1"/>
                  <a:t>that</a:t>
                </a:r>
                <a:r>
                  <a:rPr lang="da-DK" dirty="0"/>
                  <a:t> the </a:t>
                </a:r>
                <a:r>
                  <a:rPr lang="da-DK" dirty="0" err="1"/>
                  <a:t>error</a:t>
                </a:r>
                <a:r>
                  <a:rPr lang="da-DK" dirty="0"/>
                  <a:t> term, </a:t>
                </a:r>
                <a:r>
                  <a:rPr lang="da-DK" i="1" dirty="0"/>
                  <a:t>u</a:t>
                </a:r>
                <a:r>
                  <a:rPr lang="da-DK" dirty="0"/>
                  <a:t>, is </a:t>
                </a:r>
                <a:r>
                  <a:rPr lang="da-DK" dirty="0" err="1"/>
                  <a:t>positively</a:t>
                </a:r>
                <a:r>
                  <a:rPr lang="da-DK" dirty="0"/>
                  <a:t> </a:t>
                </a:r>
                <a:r>
                  <a:rPr lang="da-DK" dirty="0" err="1"/>
                  <a:t>correlated</a:t>
                </a:r>
                <a:r>
                  <a:rPr lang="da-DK" dirty="0"/>
                  <a:t> with </a:t>
                </a:r>
                <a:r>
                  <a:rPr lang="da-DK" i="1" dirty="0"/>
                  <a:t>p401k</a:t>
                </a:r>
                <a:r>
                  <a:rPr lang="da-DK" dirty="0"/>
                  <a:t> and </a:t>
                </a:r>
                <a:r>
                  <a:rPr lang="da-DK" dirty="0" err="1"/>
                  <a:t>that</a:t>
                </a:r>
                <a:r>
                  <a:rPr lang="da-DK" dirty="0"/>
                  <a:t> MLR 4 (Zero </a:t>
                </a:r>
                <a:r>
                  <a:rPr lang="da-DK" dirty="0" err="1"/>
                  <a:t>Conditional</a:t>
                </a:r>
                <a:r>
                  <a:rPr lang="da-DK" dirty="0"/>
                  <a:t> Mean </a:t>
                </a:r>
                <a:r>
                  <a:rPr lang="da-DK" dirty="0" err="1"/>
                  <a:t>Assumption</a:t>
                </a:r>
                <a:r>
                  <a:rPr lang="da-DK" dirty="0"/>
                  <a:t>) </a:t>
                </a:r>
                <a:r>
                  <a:rPr lang="da-DK" dirty="0" err="1"/>
                  <a:t>fails</a:t>
                </a:r>
                <a:r>
                  <a:rPr lang="da-DK" dirty="0"/>
                  <a:t>, </a:t>
                </a:r>
                <a:r>
                  <a:rPr lang="da-DK" dirty="0" err="1"/>
                  <a:t>implying</a:t>
                </a:r>
                <a:r>
                  <a:rPr lang="da-DK" dirty="0"/>
                  <a:t> </a:t>
                </a:r>
                <a:r>
                  <a:rPr lang="da-DK" dirty="0" err="1"/>
                  <a:t>that</a:t>
                </a:r>
                <a:r>
                  <a:rPr lang="da-DK" dirty="0"/>
                  <a:t>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might</a:t>
                </a:r>
                <a:r>
                  <a:rPr lang="da-DK" dirty="0"/>
                  <a:t> have OVB in the OLS </a:t>
                </a:r>
                <a:r>
                  <a:rPr lang="da-DK" dirty="0" err="1"/>
                  <a:t>estimate</a:t>
                </a:r>
                <a:r>
                  <a:rPr lang="da-DK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da-DK" dirty="0"/>
              </a:p>
              <a:p>
                <a:pPr lvl="1"/>
                <a:r>
                  <a:rPr lang="da-DK" dirty="0" err="1"/>
                  <a:t>What</a:t>
                </a:r>
                <a:r>
                  <a:rPr lang="da-DK" dirty="0"/>
                  <a:t>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would</a:t>
                </a:r>
                <a:r>
                  <a:rPr lang="da-DK" dirty="0"/>
                  <a:t> like to </a:t>
                </a:r>
                <a:r>
                  <a:rPr lang="da-DK" dirty="0" err="1"/>
                  <a:t>know</a:t>
                </a:r>
                <a:r>
                  <a:rPr lang="da-DK" dirty="0"/>
                  <a:t> is, for a given person, </a:t>
                </a:r>
                <a:r>
                  <a:rPr lang="da-DK" dirty="0" err="1"/>
                  <a:t>if</a:t>
                </a:r>
                <a:r>
                  <a:rPr lang="da-DK" dirty="0"/>
                  <a:t> </a:t>
                </a:r>
                <a:r>
                  <a:rPr lang="da-DK" dirty="0" err="1"/>
                  <a:t>that</a:t>
                </a:r>
                <a:r>
                  <a:rPr lang="da-DK" dirty="0"/>
                  <a:t> person </a:t>
                </a:r>
                <a:r>
                  <a:rPr lang="da-DK" dirty="0" err="1"/>
                  <a:t>participates</a:t>
                </a:r>
                <a:r>
                  <a:rPr lang="da-DK" dirty="0"/>
                  <a:t> in a 401(k) </a:t>
                </a:r>
                <a:r>
                  <a:rPr lang="da-DK" dirty="0" err="1"/>
                  <a:t>does</a:t>
                </a:r>
                <a:r>
                  <a:rPr lang="da-DK" dirty="0"/>
                  <a:t> it </a:t>
                </a:r>
                <a:r>
                  <a:rPr lang="da-DK" dirty="0" err="1"/>
                  <a:t>make</a:t>
                </a:r>
                <a:r>
                  <a:rPr lang="da-DK" dirty="0"/>
                  <a:t> it </a:t>
                </a:r>
                <a:r>
                  <a:rPr lang="da-DK" dirty="0" err="1"/>
                  <a:t>less</a:t>
                </a:r>
                <a:r>
                  <a:rPr lang="da-DK" dirty="0"/>
                  <a:t> </a:t>
                </a:r>
                <a:r>
                  <a:rPr lang="da-DK" dirty="0" err="1"/>
                  <a:t>likely</a:t>
                </a:r>
                <a:r>
                  <a:rPr lang="da-DK" dirty="0"/>
                  <a:t> or more </a:t>
                </a:r>
                <a:r>
                  <a:rPr lang="da-DK" dirty="0" err="1"/>
                  <a:t>likely</a:t>
                </a:r>
                <a:r>
                  <a:rPr lang="da-DK" dirty="0"/>
                  <a:t> </a:t>
                </a:r>
                <a:r>
                  <a:rPr lang="da-DK" dirty="0" err="1"/>
                  <a:t>that</a:t>
                </a:r>
                <a:r>
                  <a:rPr lang="da-DK" dirty="0"/>
                  <a:t> the person </a:t>
                </a:r>
                <a:r>
                  <a:rPr lang="da-DK" dirty="0" err="1"/>
                  <a:t>also</a:t>
                </a:r>
                <a:r>
                  <a:rPr lang="da-DK" dirty="0"/>
                  <a:t> has an IRA. This </a:t>
                </a:r>
                <a:r>
                  <a:rPr lang="da-DK" dirty="0" err="1"/>
                  <a:t>ceteris</a:t>
                </a:r>
                <a:r>
                  <a:rPr lang="da-DK" dirty="0"/>
                  <a:t> paribus </a:t>
                </a:r>
                <a:r>
                  <a:rPr lang="da-DK" dirty="0" err="1"/>
                  <a:t>question</a:t>
                </a:r>
                <a:r>
                  <a:rPr lang="da-DK" dirty="0"/>
                  <a:t> is </a:t>
                </a:r>
                <a:r>
                  <a:rPr lang="da-DK" dirty="0" err="1"/>
                  <a:t>difficult</a:t>
                </a:r>
                <a:r>
                  <a:rPr lang="da-DK" dirty="0"/>
                  <a:t> to </a:t>
                </a:r>
                <a:r>
                  <a:rPr lang="da-DK" dirty="0" err="1"/>
                  <a:t>answer</a:t>
                </a:r>
                <a:r>
                  <a:rPr lang="da-DK" dirty="0"/>
                  <a:t> by OLS </a:t>
                </a:r>
                <a:r>
                  <a:rPr lang="da-DK" dirty="0" err="1"/>
                  <a:t>without</a:t>
                </a:r>
                <a:r>
                  <a:rPr lang="da-DK" dirty="0"/>
                  <a:t> </a:t>
                </a:r>
                <a:r>
                  <a:rPr lang="da-DK" dirty="0" err="1"/>
                  <a:t>many</a:t>
                </a:r>
                <a:r>
                  <a:rPr lang="da-DK" dirty="0"/>
                  <a:t> more </a:t>
                </a:r>
                <a:r>
                  <a:rPr lang="da-DK" dirty="0" err="1"/>
                  <a:t>controls</a:t>
                </a:r>
                <a:r>
                  <a:rPr lang="da-DK" dirty="0"/>
                  <a:t> for the </a:t>
                </a:r>
                <a:r>
                  <a:rPr lang="da-DK" dirty="0" err="1"/>
                  <a:t>taste</a:t>
                </a:r>
                <a:r>
                  <a:rPr lang="da-DK" dirty="0"/>
                  <a:t> for </a:t>
                </a:r>
                <a:r>
                  <a:rPr lang="da-DK" dirty="0" err="1"/>
                  <a:t>saving</a:t>
                </a:r>
                <a:r>
                  <a:rPr lang="da-DK" dirty="0"/>
                  <a:t>.</a:t>
                </a:r>
              </a:p>
              <a:p>
                <a:endParaRPr lang="da-DK" sz="2400" dirty="0"/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9" name="Content Placeholder 9">
                <a:extLst>
                  <a:ext uri="{FF2B5EF4-FFF2-40B4-BE49-F238E27FC236}">
                    <a16:creationId xmlns:a16="http://schemas.microsoft.com/office/drawing/2014/main" id="{06BBA454-34F3-1084-929D-1EB2C6BD4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2209825"/>
                <a:ext cx="10734116" cy="2490512"/>
              </a:xfrm>
              <a:prstGeom prst="rect">
                <a:avLst/>
              </a:prstGeom>
              <a:blipFill>
                <a:blip r:embed="rId3"/>
                <a:stretch>
                  <a:fillRect l="-709" t="-1523" r="-141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02EABBF-ACD1-BFDF-E57F-9FE3BA3C2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7573654" cy="482125"/>
          </a:xfrm>
        </p:spPr>
        <p:txBody>
          <a:bodyPr/>
          <a:lstStyle/>
          <a:p>
            <a:r>
              <a:rPr lang="en-GB" dirty="0"/>
              <a:t>Problem Set 3 – Proxy and Instrumental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1AC4C-5F3F-241A-65EE-DCACEB93083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9D16370-79AF-A606-F91F-B8615E6DC76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3.3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923974-9226-F139-551A-1ACF8B07F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24" y="1593747"/>
            <a:ext cx="10734116" cy="828611"/>
          </a:xfrm>
        </p:spPr>
        <p:txBody>
          <a:bodyPr/>
          <a:lstStyle/>
          <a:p>
            <a:r>
              <a:rPr lang="da-DK" i="1" dirty="0"/>
              <a:t>(b) For the purpose of </a:t>
            </a:r>
            <a:r>
              <a:rPr lang="da-DK" i="1" dirty="0" err="1"/>
              <a:t>estimating</a:t>
            </a:r>
            <a:r>
              <a:rPr lang="da-DK" i="1" dirty="0"/>
              <a:t> the </a:t>
            </a:r>
            <a:r>
              <a:rPr lang="da-DK" i="1" dirty="0" err="1"/>
              <a:t>ceteris</a:t>
            </a:r>
            <a:r>
              <a:rPr lang="da-DK" i="1" dirty="0"/>
              <a:t> paribus </a:t>
            </a:r>
            <a:r>
              <a:rPr lang="da-DK" i="1" dirty="0" err="1"/>
              <a:t>tradeoff</a:t>
            </a:r>
            <a:r>
              <a:rPr lang="da-DK" i="1" dirty="0"/>
              <a:t> </a:t>
            </a:r>
            <a:r>
              <a:rPr lang="da-DK" i="1" dirty="0" err="1"/>
              <a:t>between</a:t>
            </a:r>
            <a:r>
              <a:rPr lang="da-DK" i="1" dirty="0"/>
              <a:t> participation in </a:t>
            </a:r>
            <a:r>
              <a:rPr lang="da-DK" i="1" dirty="0" err="1"/>
              <a:t>two</a:t>
            </a:r>
            <a:r>
              <a:rPr lang="da-DK" i="1" dirty="0"/>
              <a:t> </a:t>
            </a:r>
            <a:r>
              <a:rPr lang="da-DK" i="1" dirty="0" err="1"/>
              <a:t>different</a:t>
            </a:r>
            <a:r>
              <a:rPr lang="da-DK" i="1" dirty="0"/>
              <a:t> types of </a:t>
            </a:r>
            <a:r>
              <a:rPr lang="da-DK" i="1" dirty="0" err="1"/>
              <a:t>retirement</a:t>
            </a:r>
            <a:r>
              <a:rPr lang="da-DK" i="1" dirty="0"/>
              <a:t> </a:t>
            </a:r>
            <a:r>
              <a:rPr lang="da-DK" i="1" dirty="0" err="1"/>
              <a:t>savings</a:t>
            </a:r>
            <a:r>
              <a:rPr lang="da-DK" i="1" dirty="0"/>
              <a:t> plan, </a:t>
            </a:r>
            <a:r>
              <a:rPr lang="da-DK" i="1" dirty="0" err="1"/>
              <a:t>what</a:t>
            </a:r>
            <a:r>
              <a:rPr lang="da-DK" i="1" dirty="0"/>
              <a:t> </a:t>
            </a:r>
            <a:r>
              <a:rPr lang="da-DK" i="1" dirty="0" err="1"/>
              <a:t>might</a:t>
            </a:r>
            <a:r>
              <a:rPr lang="da-DK" i="1" dirty="0"/>
              <a:t> </a:t>
            </a:r>
            <a:r>
              <a:rPr lang="da-DK" i="1" dirty="0" err="1"/>
              <a:t>be</a:t>
            </a:r>
            <a:r>
              <a:rPr lang="da-DK" i="1" dirty="0"/>
              <a:t> a problem with OLS? </a:t>
            </a:r>
          </a:p>
          <a:p>
            <a:endParaRPr lang="da-DK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CA34D698-478A-691F-2BCE-85767E5A7077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401KSUBS.dta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6A80C7DA-E5A5-C77D-B6E8-E28E86D6CD81}"/>
              </a:ext>
            </a:extLst>
          </p:cNvPr>
          <p:cNvSpPr txBox="1">
            <a:spLocks/>
          </p:cNvSpPr>
          <p:nvPr/>
        </p:nvSpPr>
        <p:spPr>
          <a:xfrm>
            <a:off x="827647" y="4700337"/>
            <a:ext cx="10734116" cy="7137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endParaRPr lang="da-DK" sz="1800" dirty="0"/>
          </a:p>
          <a:p>
            <a:endParaRPr lang="da-DK" sz="2400" dirty="0"/>
          </a:p>
          <a:p>
            <a:endParaRPr lang="da-DK" sz="2400" dirty="0"/>
          </a:p>
          <a:p>
            <a:endParaRPr lang="da-DK" sz="2400" dirty="0"/>
          </a:p>
          <a:p>
            <a:pPr marL="0" indent="0">
              <a:buFont typeface="Wingdings" panose="05000000000000000000" pitchFamily="2" charset="2"/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2026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DB946-7B23-371D-96D3-81520D494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4F3CB-CD30-B0C2-3DA1-F8B09879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7573654" cy="482125"/>
          </a:xfrm>
        </p:spPr>
        <p:txBody>
          <a:bodyPr/>
          <a:lstStyle/>
          <a:p>
            <a:r>
              <a:rPr lang="en-GB" dirty="0"/>
              <a:t>Problem Set 3 – Proxy and Instrumental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F33D6C-1B30-527F-8270-BD6862741FB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2B5B43C-54DA-ADF2-E78A-83F1049B4C8C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3.3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559F963-6FDE-501B-91D2-01304141C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24" y="1593748"/>
            <a:ext cx="10734116" cy="563916"/>
          </a:xfrm>
        </p:spPr>
        <p:txBody>
          <a:bodyPr/>
          <a:lstStyle/>
          <a:p>
            <a:r>
              <a:rPr lang="da-DK" dirty="0"/>
              <a:t>(c) The variable e401k is a </a:t>
            </a:r>
            <a:r>
              <a:rPr lang="da-DK" dirty="0" err="1"/>
              <a:t>binary</a:t>
            </a:r>
            <a:r>
              <a:rPr lang="da-DK" dirty="0"/>
              <a:t> variable </a:t>
            </a:r>
            <a:r>
              <a:rPr lang="da-DK" dirty="0" err="1"/>
              <a:t>equal</a:t>
            </a:r>
            <a:r>
              <a:rPr lang="da-DK" dirty="0"/>
              <a:t> to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a </a:t>
            </a:r>
            <a:r>
              <a:rPr lang="da-DK" dirty="0" err="1"/>
              <a:t>worker</a:t>
            </a:r>
            <a:r>
              <a:rPr lang="da-DK" dirty="0"/>
              <a:t> is </a:t>
            </a:r>
            <a:r>
              <a:rPr lang="da-DK" dirty="0" err="1"/>
              <a:t>eligible</a:t>
            </a:r>
            <a:r>
              <a:rPr lang="da-DK" dirty="0"/>
              <a:t> to </a:t>
            </a:r>
            <a:r>
              <a:rPr lang="da-DK" dirty="0" err="1"/>
              <a:t>participate</a:t>
            </a:r>
            <a:r>
              <a:rPr lang="da-DK" dirty="0"/>
              <a:t> in a 401(k) plan. </a:t>
            </a:r>
            <a:r>
              <a:rPr lang="da-DK" dirty="0" err="1"/>
              <a:t>Explain</a:t>
            </a:r>
            <a:r>
              <a:rPr lang="da-DK" dirty="0"/>
              <a:t> </a:t>
            </a:r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dirty="0" err="1"/>
              <a:t>required</a:t>
            </a:r>
            <a:r>
              <a:rPr lang="da-DK" dirty="0"/>
              <a:t> for e401k to </a:t>
            </a:r>
            <a:r>
              <a:rPr lang="da-DK" dirty="0" err="1"/>
              <a:t>be</a:t>
            </a:r>
            <a:r>
              <a:rPr lang="da-DK" dirty="0"/>
              <a:t> a valid IV for p401k. Do </a:t>
            </a:r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assumptions</a:t>
            </a:r>
            <a:r>
              <a:rPr lang="da-DK" dirty="0"/>
              <a:t> </a:t>
            </a:r>
            <a:r>
              <a:rPr lang="da-DK" dirty="0" err="1"/>
              <a:t>seem</a:t>
            </a:r>
            <a:r>
              <a:rPr lang="da-DK" dirty="0"/>
              <a:t> </a:t>
            </a:r>
            <a:r>
              <a:rPr lang="da-DK" dirty="0" err="1"/>
              <a:t>reasonable</a:t>
            </a:r>
            <a:r>
              <a:rPr lang="da-DK" dirty="0"/>
              <a:t>?  </a:t>
            </a:r>
            <a:endParaRPr lang="en-GB" sz="2400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2C2F712C-8476-A2B0-73F3-46DB8CE0FA1F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401KSUBS.dta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ADAD4B5C-507B-5D32-8CE8-F6830EB589DB}"/>
              </a:ext>
            </a:extLst>
          </p:cNvPr>
          <p:cNvSpPr txBox="1">
            <a:spLocks/>
          </p:cNvSpPr>
          <p:nvPr/>
        </p:nvSpPr>
        <p:spPr>
          <a:xfrm>
            <a:off x="827647" y="4700337"/>
            <a:ext cx="10734116" cy="7137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endParaRPr lang="da-DK" sz="1800" dirty="0"/>
          </a:p>
          <a:p>
            <a:endParaRPr lang="da-DK" sz="2400" dirty="0"/>
          </a:p>
          <a:p>
            <a:endParaRPr lang="da-DK" sz="2400" dirty="0"/>
          </a:p>
          <a:p>
            <a:endParaRPr lang="da-DK" sz="2400" dirty="0"/>
          </a:p>
          <a:p>
            <a:pPr marL="0" indent="0">
              <a:buFont typeface="Wingdings" panose="05000000000000000000" pitchFamily="2" charset="2"/>
              <a:buNone/>
            </a:pPr>
            <a:endParaRPr lang="en-GB" sz="2400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C3B04F92-F2DC-1780-2D6A-C87B1E517803}"/>
              </a:ext>
            </a:extLst>
          </p:cNvPr>
          <p:cNvSpPr txBox="1">
            <a:spLocks/>
          </p:cNvSpPr>
          <p:nvPr/>
        </p:nvSpPr>
        <p:spPr>
          <a:xfrm>
            <a:off x="628649" y="2287998"/>
            <a:ext cx="10734116" cy="30928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it to </a:t>
            </a:r>
            <a:r>
              <a:rPr lang="da-DK" dirty="0" err="1"/>
              <a:t>satisfy</a:t>
            </a:r>
            <a:r>
              <a:rPr lang="da-DK" dirty="0"/>
              <a:t> </a:t>
            </a:r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conditions</a:t>
            </a:r>
            <a:r>
              <a:rPr lang="da-DK" dirty="0"/>
              <a:t>:</a:t>
            </a:r>
          </a:p>
          <a:p>
            <a:pPr marL="522900" lvl="1" indent="-342900">
              <a:buFont typeface="+mj-lt"/>
              <a:buAutoNum type="arabicPeriod"/>
            </a:pPr>
            <a:r>
              <a:rPr lang="da-DK" i="1" dirty="0"/>
              <a:t>e</a:t>
            </a:r>
            <a:r>
              <a:rPr lang="da-DK" dirty="0"/>
              <a:t>401</a:t>
            </a:r>
            <a:r>
              <a:rPr lang="da-DK" i="1" dirty="0"/>
              <a:t>k </a:t>
            </a:r>
            <a:r>
              <a:rPr lang="da-DK" dirty="0" err="1"/>
              <a:t>needs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partially</a:t>
            </a:r>
            <a:r>
              <a:rPr lang="da-DK" dirty="0"/>
              <a:t> </a:t>
            </a:r>
            <a:r>
              <a:rPr lang="da-DK" dirty="0" err="1"/>
              <a:t>correlated</a:t>
            </a:r>
            <a:r>
              <a:rPr lang="da-DK" dirty="0"/>
              <a:t> with </a:t>
            </a:r>
            <a:r>
              <a:rPr lang="da-DK" i="1" dirty="0"/>
              <a:t>p</a:t>
            </a:r>
            <a:r>
              <a:rPr lang="da-DK" dirty="0"/>
              <a:t>401</a:t>
            </a:r>
            <a:r>
              <a:rPr lang="da-DK" i="1" dirty="0"/>
              <a:t>k. </a:t>
            </a:r>
            <a:r>
              <a:rPr lang="da-DK" i="1" dirty="0">
                <a:solidFill>
                  <a:srgbClr val="FF0000"/>
                </a:solidFill>
              </a:rPr>
              <a:t>TESTABLE</a:t>
            </a:r>
          </a:p>
          <a:p>
            <a:pPr lvl="2"/>
            <a:r>
              <a:rPr lang="da-DK" dirty="0" err="1"/>
              <a:t>Intuitively</a:t>
            </a:r>
            <a:r>
              <a:rPr lang="da-DK" dirty="0"/>
              <a:t>,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seems</a:t>
            </a:r>
            <a:r>
              <a:rPr lang="da-DK" dirty="0"/>
              <a:t> plausible as </a:t>
            </a:r>
            <a:r>
              <a:rPr lang="da-DK" dirty="0" err="1"/>
              <a:t>being</a:t>
            </a:r>
            <a:r>
              <a:rPr lang="da-DK" dirty="0"/>
              <a:t> </a:t>
            </a:r>
            <a:r>
              <a:rPr lang="da-DK" dirty="0" err="1"/>
              <a:t>eligible</a:t>
            </a:r>
            <a:r>
              <a:rPr lang="da-DK" dirty="0"/>
              <a:t> for a 401(k) plan is, by definition, </a:t>
            </a:r>
            <a:r>
              <a:rPr lang="da-DK" dirty="0" err="1"/>
              <a:t>necessary</a:t>
            </a:r>
            <a:r>
              <a:rPr lang="da-DK" dirty="0"/>
              <a:t> for participation. </a:t>
            </a:r>
          </a:p>
          <a:p>
            <a:pPr marL="522900" lvl="1" indent="-342900">
              <a:buFont typeface="+mj-lt"/>
              <a:buAutoNum type="arabicPeriod"/>
            </a:pPr>
            <a:r>
              <a:rPr lang="da-DK" i="1" dirty="0"/>
              <a:t>e</a:t>
            </a:r>
            <a:r>
              <a:rPr lang="da-DK" dirty="0"/>
              <a:t>401</a:t>
            </a:r>
            <a:r>
              <a:rPr lang="da-DK" i="1" dirty="0"/>
              <a:t>k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exogenous</a:t>
            </a:r>
            <a:r>
              <a:rPr lang="da-DK" dirty="0"/>
              <a:t> in the </a:t>
            </a:r>
            <a:r>
              <a:rPr lang="da-DK" dirty="0" err="1"/>
              <a:t>structural</a:t>
            </a:r>
            <a:r>
              <a:rPr lang="da-DK" dirty="0"/>
              <a:t> model. </a:t>
            </a:r>
            <a:r>
              <a:rPr lang="da-DK" i="1" dirty="0">
                <a:solidFill>
                  <a:srgbClr val="FF0000"/>
                </a:solidFill>
              </a:rPr>
              <a:t>UNTESTABLE</a:t>
            </a:r>
          </a:p>
          <a:p>
            <a:pPr lvl="2"/>
            <a:r>
              <a:rPr lang="da-DK" dirty="0"/>
              <a:t>This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imply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being</a:t>
            </a:r>
            <a:r>
              <a:rPr lang="da-DK" dirty="0"/>
              <a:t> </a:t>
            </a:r>
            <a:r>
              <a:rPr lang="da-DK" i="1" dirty="0" err="1"/>
              <a:t>eligible</a:t>
            </a:r>
            <a:r>
              <a:rPr lang="da-DK" dirty="0"/>
              <a:t> for a 401(k) is not </a:t>
            </a:r>
            <a:r>
              <a:rPr lang="da-DK" dirty="0" err="1"/>
              <a:t>correlated</a:t>
            </a:r>
            <a:r>
              <a:rPr lang="da-DK" dirty="0"/>
              <a:t> with </a:t>
            </a:r>
            <a:r>
              <a:rPr lang="da-DK" dirty="0" err="1"/>
              <a:t>unobserved</a:t>
            </a:r>
            <a:r>
              <a:rPr lang="da-DK" dirty="0"/>
              <a:t> </a:t>
            </a:r>
            <a:r>
              <a:rPr lang="da-DK" dirty="0" err="1"/>
              <a:t>taste</a:t>
            </a:r>
            <a:r>
              <a:rPr lang="da-DK" dirty="0"/>
              <a:t> for </a:t>
            </a:r>
            <a:r>
              <a:rPr lang="da-DK" dirty="0" err="1"/>
              <a:t>saving</a:t>
            </a:r>
            <a:r>
              <a:rPr lang="da-DK" dirty="0"/>
              <a:t>. If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think</a:t>
            </a:r>
            <a:r>
              <a:rPr lang="da-DK" dirty="0"/>
              <a:t> </a:t>
            </a:r>
            <a:r>
              <a:rPr lang="da-DK" dirty="0" err="1"/>
              <a:t>workers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like to save for </a:t>
            </a:r>
            <a:r>
              <a:rPr lang="da-DK" dirty="0" err="1"/>
              <a:t>retirement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match up with </a:t>
            </a:r>
            <a:r>
              <a:rPr lang="da-DK" dirty="0" err="1"/>
              <a:t>employers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provide </a:t>
            </a:r>
            <a:r>
              <a:rPr lang="da-DK" dirty="0" err="1"/>
              <a:t>vehicles</a:t>
            </a:r>
            <a:r>
              <a:rPr lang="da-DK" dirty="0"/>
              <a:t> for </a:t>
            </a:r>
            <a:r>
              <a:rPr lang="da-DK" dirty="0" err="1"/>
              <a:t>retirement</a:t>
            </a:r>
            <a:r>
              <a:rPr lang="da-DK" dirty="0"/>
              <a:t> </a:t>
            </a:r>
            <a:r>
              <a:rPr lang="da-DK" dirty="0" err="1"/>
              <a:t>saving</a:t>
            </a:r>
            <a:r>
              <a:rPr lang="da-DK" dirty="0"/>
              <a:t>, </a:t>
            </a: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i="1" dirty="0"/>
              <a:t>u</a:t>
            </a:r>
            <a:r>
              <a:rPr lang="da-DK" dirty="0"/>
              <a:t> and </a:t>
            </a:r>
            <a:r>
              <a:rPr lang="da-DK" i="1" dirty="0"/>
              <a:t>e</a:t>
            </a:r>
            <a:r>
              <a:rPr lang="da-DK" dirty="0"/>
              <a:t>401</a:t>
            </a:r>
            <a:r>
              <a:rPr lang="da-DK" i="1" dirty="0"/>
              <a:t>k</a:t>
            </a:r>
            <a:r>
              <a:rPr lang="da-DK" dirty="0"/>
              <a:t>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positively</a:t>
            </a:r>
            <a:r>
              <a:rPr lang="da-DK" dirty="0"/>
              <a:t> </a:t>
            </a:r>
            <a:r>
              <a:rPr lang="da-DK" dirty="0" err="1"/>
              <a:t>correlated</a:t>
            </a:r>
            <a:r>
              <a:rPr lang="da-DK" dirty="0"/>
              <a:t> and the </a:t>
            </a:r>
            <a:r>
              <a:rPr lang="da-DK" dirty="0" err="1"/>
              <a:t>assumption</a:t>
            </a:r>
            <a:r>
              <a:rPr lang="da-DK" dirty="0"/>
              <a:t>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fail</a:t>
            </a:r>
            <a:r>
              <a:rPr lang="da-DK" dirty="0"/>
              <a:t>.</a:t>
            </a:r>
          </a:p>
          <a:p>
            <a:pPr lvl="2"/>
            <a:r>
              <a:rPr lang="da-DK" dirty="0" err="1"/>
              <a:t>Certainly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think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i="1" dirty="0"/>
              <a:t>e</a:t>
            </a:r>
            <a:r>
              <a:rPr lang="da-DK" dirty="0"/>
              <a:t>401</a:t>
            </a:r>
            <a:r>
              <a:rPr lang="da-DK" i="1" dirty="0"/>
              <a:t>k</a:t>
            </a:r>
            <a:r>
              <a:rPr lang="da-DK" dirty="0"/>
              <a:t> is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correlated</a:t>
            </a:r>
            <a:r>
              <a:rPr lang="da-DK" dirty="0"/>
              <a:t> with </a:t>
            </a:r>
            <a:r>
              <a:rPr lang="da-DK" i="1" dirty="0"/>
              <a:t>u </a:t>
            </a:r>
            <a:r>
              <a:rPr lang="da-DK" dirty="0" err="1"/>
              <a:t>than</a:t>
            </a:r>
            <a:r>
              <a:rPr lang="da-DK" dirty="0"/>
              <a:t> is </a:t>
            </a:r>
            <a:r>
              <a:rPr lang="da-DK" i="1" dirty="0"/>
              <a:t>p</a:t>
            </a:r>
            <a:r>
              <a:rPr lang="da-DK" dirty="0"/>
              <a:t>401</a:t>
            </a:r>
            <a:r>
              <a:rPr lang="da-DK" i="1" dirty="0"/>
              <a:t>k</a:t>
            </a:r>
            <a:r>
              <a:rPr lang="da-DK" dirty="0"/>
              <a:t>. But </a:t>
            </a:r>
            <a:r>
              <a:rPr lang="da-DK" dirty="0" err="1"/>
              <a:t>remember</a:t>
            </a:r>
            <a:r>
              <a:rPr lang="da-DK" dirty="0"/>
              <a:t>, </a:t>
            </a:r>
            <a:r>
              <a:rPr lang="da-DK" b="1" dirty="0" err="1"/>
              <a:t>this</a:t>
            </a:r>
            <a:r>
              <a:rPr lang="da-DK" b="1" dirty="0"/>
              <a:t> </a:t>
            </a:r>
            <a:r>
              <a:rPr lang="da-DK" b="1" dirty="0" err="1"/>
              <a:t>alone</a:t>
            </a:r>
            <a:r>
              <a:rPr lang="da-DK" b="1" dirty="0"/>
              <a:t> is not </a:t>
            </a:r>
            <a:r>
              <a:rPr lang="da-DK" b="1" dirty="0" err="1"/>
              <a:t>enough</a:t>
            </a:r>
            <a:r>
              <a:rPr lang="da-DK" b="1" dirty="0"/>
              <a:t> to </a:t>
            </a:r>
            <a:r>
              <a:rPr lang="da-DK" b="1" dirty="0" err="1"/>
              <a:t>ensure</a:t>
            </a:r>
            <a:r>
              <a:rPr lang="da-DK" b="1" dirty="0"/>
              <a:t> </a:t>
            </a:r>
            <a:r>
              <a:rPr lang="da-DK" b="1" dirty="0" err="1"/>
              <a:t>that</a:t>
            </a:r>
            <a:r>
              <a:rPr lang="da-DK" b="1" dirty="0"/>
              <a:t> the IV </a:t>
            </a:r>
            <a:r>
              <a:rPr lang="da-DK" b="1" dirty="0" err="1"/>
              <a:t>estimator</a:t>
            </a:r>
            <a:r>
              <a:rPr lang="da-DK" b="1" dirty="0"/>
              <a:t> has </a:t>
            </a:r>
            <a:r>
              <a:rPr lang="da-DK" b="1" dirty="0" err="1"/>
              <a:t>less</a:t>
            </a:r>
            <a:r>
              <a:rPr lang="da-DK" b="1" dirty="0"/>
              <a:t> </a:t>
            </a:r>
            <a:r>
              <a:rPr lang="da-DK" b="1" dirty="0" err="1"/>
              <a:t>asymptotic</a:t>
            </a:r>
            <a:r>
              <a:rPr lang="da-DK" b="1" dirty="0"/>
              <a:t> bias </a:t>
            </a:r>
            <a:r>
              <a:rPr lang="da-DK" b="1" dirty="0" err="1"/>
              <a:t>than</a:t>
            </a:r>
            <a:r>
              <a:rPr lang="da-DK" b="1" dirty="0"/>
              <a:t> the OLS </a:t>
            </a:r>
            <a:r>
              <a:rPr lang="da-DK" b="1" dirty="0" err="1"/>
              <a:t>estimator</a:t>
            </a:r>
            <a:r>
              <a:rPr lang="da-DK" b="1" dirty="0"/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GB" sz="2400" dirty="0"/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E6A01925-5F23-112A-F592-F9F86401A76F}"/>
              </a:ext>
            </a:extLst>
          </p:cNvPr>
          <p:cNvSpPr txBox="1">
            <a:spLocks/>
          </p:cNvSpPr>
          <p:nvPr/>
        </p:nvSpPr>
        <p:spPr>
          <a:xfrm>
            <a:off x="628649" y="5547319"/>
            <a:ext cx="10734116" cy="563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23692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B4726-CB99-3DE7-A6F8-124354AA5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el 10">
            <a:extLst>
              <a:ext uri="{FF2B5EF4-FFF2-40B4-BE49-F238E27FC236}">
                <a16:creationId xmlns:a16="http://schemas.microsoft.com/office/drawing/2014/main" id="{8E10EBEF-3A73-057D-2A98-FFF820620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172981"/>
              </p:ext>
            </p:extLst>
          </p:nvPr>
        </p:nvGraphicFramePr>
        <p:xfrm>
          <a:off x="9452591" y="2452139"/>
          <a:ext cx="2387600" cy="35560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448637674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3978935599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462006638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(1)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(2)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78262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VARIABLES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OLS - LPM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IV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7590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99543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p401k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0.0537***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0.0207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00448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(0.0103)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(0.0132)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45036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inc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0.00868***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 dirty="0">
                          <a:effectLst/>
                          <a:latin typeface="Calibri" panose="020F0502020204030204" pitchFamily="34" charset="0"/>
                        </a:rPr>
                        <a:t>0.00900***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52112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(0.000484)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(0.000491)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27184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incsq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-2.28e-05***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-2.41e-05***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76252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(3.86e-06)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(3.88e-06)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087211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-0.00159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-0.00115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29105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(0.00324)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(0.00325)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81111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agesq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0.000117***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0.000112***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949259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(3.82e-05)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 dirty="0">
                          <a:effectLst/>
                          <a:latin typeface="Calibri" panose="020F0502020204030204" pitchFamily="34" charset="0"/>
                        </a:rPr>
                        <a:t>(3.83e-05)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62669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Constant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-0.198***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-0.207***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24665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(0.0652)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(0.0654)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23712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a-DK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a-DK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11838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Observations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9,275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9,275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49895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R-squared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0.180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0.179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951392"/>
                  </a:ext>
                </a:extLst>
              </a:tr>
              <a:tr h="177800">
                <a:tc gridSpan="3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Robust standard errors in parentheses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476804"/>
                  </a:ext>
                </a:extLst>
              </a:tr>
              <a:tr h="177800"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*** p&lt;0.01, ** p&lt;0.05, * p&lt;0.1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0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46536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26577F0-FAE7-91EB-EE85-05BC06B29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7573654" cy="482125"/>
          </a:xfrm>
        </p:spPr>
        <p:txBody>
          <a:bodyPr/>
          <a:lstStyle/>
          <a:p>
            <a:r>
              <a:rPr lang="en-GB" dirty="0"/>
              <a:t>Problem Set 3 – Proxy and Instrumental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4D8C5B-8718-530C-7C78-DB2B0464962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E97796F-49CD-2704-3E20-0BDB10FD30B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3.3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A44F5E8-6814-E588-0673-FCA4BBCB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24" y="1593747"/>
            <a:ext cx="5175663" cy="713733"/>
          </a:xfrm>
        </p:spPr>
        <p:txBody>
          <a:bodyPr/>
          <a:lstStyle/>
          <a:p>
            <a:r>
              <a:rPr lang="da-DK" i="1" dirty="0"/>
              <a:t>(d) </a:t>
            </a:r>
            <a:r>
              <a:rPr lang="da-DK" i="1" dirty="0" err="1"/>
              <a:t>Estimate</a:t>
            </a:r>
            <a:r>
              <a:rPr lang="da-DK" i="1" dirty="0"/>
              <a:t> the </a:t>
            </a:r>
            <a:r>
              <a:rPr lang="da-DK" i="1" dirty="0" err="1">
                <a:solidFill>
                  <a:schemeClr val="bg1">
                    <a:lumMod val="65000"/>
                  </a:schemeClr>
                </a:solidFill>
              </a:rPr>
              <a:t>reduced</a:t>
            </a:r>
            <a:r>
              <a:rPr lang="da-DK" i="1" dirty="0">
                <a:solidFill>
                  <a:schemeClr val="bg1">
                    <a:lumMod val="65000"/>
                  </a:schemeClr>
                </a:solidFill>
              </a:rPr>
              <a:t> form</a:t>
            </a:r>
            <a:r>
              <a:rPr lang="da-DK" i="1" dirty="0"/>
              <a:t>/</a:t>
            </a:r>
            <a:r>
              <a:rPr lang="da-DK" i="1" dirty="0" err="1"/>
              <a:t>first</a:t>
            </a:r>
            <a:r>
              <a:rPr lang="da-DK" i="1" dirty="0"/>
              <a:t> stage for p401k and </a:t>
            </a:r>
            <a:r>
              <a:rPr lang="da-DK" i="1" dirty="0" err="1"/>
              <a:t>verify</a:t>
            </a:r>
            <a:r>
              <a:rPr lang="da-DK" i="1" dirty="0"/>
              <a:t> </a:t>
            </a:r>
            <a:r>
              <a:rPr lang="da-DK" i="1" dirty="0" err="1"/>
              <a:t>that</a:t>
            </a:r>
            <a:r>
              <a:rPr lang="da-DK" i="1" dirty="0"/>
              <a:t> e401k has </a:t>
            </a:r>
            <a:r>
              <a:rPr lang="da-DK" i="1" dirty="0" err="1"/>
              <a:t>significant</a:t>
            </a:r>
            <a:r>
              <a:rPr lang="da-DK" i="1" dirty="0"/>
              <a:t> </a:t>
            </a:r>
            <a:r>
              <a:rPr lang="da-DK" i="1" dirty="0" err="1"/>
              <a:t>partial</a:t>
            </a:r>
            <a:r>
              <a:rPr lang="da-DK" i="1" dirty="0"/>
              <a:t> </a:t>
            </a:r>
            <a:r>
              <a:rPr lang="da-DK" i="1" dirty="0" err="1"/>
              <a:t>correlation</a:t>
            </a:r>
            <a:r>
              <a:rPr lang="da-DK" i="1" dirty="0"/>
              <a:t> with p401k (</a:t>
            </a:r>
            <a:r>
              <a:rPr lang="da-DK" i="1" dirty="0" err="1"/>
              <a:t>use</a:t>
            </a:r>
            <a:r>
              <a:rPr lang="da-DK" i="1" dirty="0"/>
              <a:t> </a:t>
            </a:r>
            <a:r>
              <a:rPr lang="da-DK" i="1" dirty="0" err="1"/>
              <a:t>heteroskedasticity</a:t>
            </a:r>
            <a:r>
              <a:rPr lang="da-DK" i="1" dirty="0"/>
              <a:t> robust standard </a:t>
            </a:r>
            <a:r>
              <a:rPr lang="da-DK" i="1" dirty="0" err="1"/>
              <a:t>errors</a:t>
            </a:r>
            <a:r>
              <a:rPr lang="da-DK" i="1" dirty="0"/>
              <a:t>). </a:t>
            </a:r>
            <a:endParaRPr lang="en-GB" sz="2400" i="1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6475981-F575-6A77-8732-27A1D878E31E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401KSUBS.dta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CC8BFA27-AB81-8C23-640E-67B4FF9375D7}"/>
              </a:ext>
            </a:extLst>
          </p:cNvPr>
          <p:cNvSpPr txBox="1">
            <a:spLocks/>
          </p:cNvSpPr>
          <p:nvPr/>
        </p:nvSpPr>
        <p:spPr>
          <a:xfrm>
            <a:off x="628649" y="5547319"/>
            <a:ext cx="10734116" cy="563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9">
                <a:extLst>
                  <a:ext uri="{FF2B5EF4-FFF2-40B4-BE49-F238E27FC236}">
                    <a16:creationId xmlns:a16="http://schemas.microsoft.com/office/drawing/2014/main" id="{7D8B04E1-071B-1404-8AE7-669AFED064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552146"/>
                <a:ext cx="5842206" cy="89999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i="1" dirty="0"/>
                  <a:t>(e) Now, </a:t>
                </a:r>
                <a:r>
                  <a:rPr lang="da-DK" i="1" dirty="0" err="1"/>
                  <a:t>estimate</a:t>
                </a:r>
                <a:r>
                  <a:rPr lang="da-DK" i="1" dirty="0"/>
                  <a:t> the </a:t>
                </a:r>
                <a:r>
                  <a:rPr lang="da-DK" i="1" dirty="0" err="1"/>
                  <a:t>structural</a:t>
                </a:r>
                <a:r>
                  <a:rPr lang="da-DK" i="1" dirty="0"/>
                  <a:t> </a:t>
                </a:r>
                <a:r>
                  <a:rPr lang="da-DK" i="1" dirty="0" err="1"/>
                  <a:t>equation</a:t>
                </a:r>
                <a:r>
                  <a:rPr lang="da-DK" i="1" dirty="0"/>
                  <a:t> by IV and </a:t>
                </a:r>
                <a:r>
                  <a:rPr lang="da-DK" i="1" dirty="0" err="1"/>
                  <a:t>compare</a:t>
                </a:r>
                <a:r>
                  <a:rPr lang="da-DK" i="1" dirty="0"/>
                  <a:t> the </a:t>
                </a:r>
                <a:r>
                  <a:rPr lang="da-DK" i="1" dirty="0" err="1"/>
                  <a:t>estimate</a:t>
                </a:r>
                <a:r>
                  <a:rPr lang="da-DK" i="1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l-GR" i="1" dirty="0"/>
                  <a:t> </a:t>
                </a:r>
                <a:r>
                  <a:rPr lang="da-DK" i="1" dirty="0"/>
                  <a:t>with the OLS </a:t>
                </a:r>
                <a:r>
                  <a:rPr lang="da-DK" i="1" dirty="0" err="1"/>
                  <a:t>estimate</a:t>
                </a:r>
                <a:r>
                  <a:rPr lang="da-DK" i="1" dirty="0"/>
                  <a:t>. Again, </a:t>
                </a:r>
                <a:r>
                  <a:rPr lang="da-DK" i="1" dirty="0" err="1"/>
                  <a:t>you</a:t>
                </a:r>
                <a:r>
                  <a:rPr lang="da-DK" i="1" dirty="0"/>
                  <a:t> </a:t>
                </a:r>
                <a:r>
                  <a:rPr lang="da-DK" i="1" dirty="0" err="1"/>
                  <a:t>should</a:t>
                </a:r>
                <a:r>
                  <a:rPr lang="da-DK" i="1" dirty="0"/>
                  <a:t> </a:t>
                </a:r>
                <a:r>
                  <a:rPr lang="da-DK" i="1" dirty="0" err="1"/>
                  <a:t>obtain</a:t>
                </a:r>
                <a:r>
                  <a:rPr lang="da-DK" i="1" dirty="0"/>
                  <a:t> </a:t>
                </a:r>
                <a:r>
                  <a:rPr lang="da-DK" i="1" dirty="0" err="1"/>
                  <a:t>heteroskedasticity</a:t>
                </a:r>
                <a:r>
                  <a:rPr lang="da-DK" i="1" dirty="0"/>
                  <a:t>-robust standard </a:t>
                </a:r>
                <a:r>
                  <a:rPr lang="da-DK" i="1" dirty="0" err="1"/>
                  <a:t>errors</a:t>
                </a:r>
                <a:r>
                  <a:rPr lang="da-DK" i="1" dirty="0"/>
                  <a:t>. </a:t>
                </a: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13" name="Content Placeholder 9">
                <a:extLst>
                  <a:ext uri="{FF2B5EF4-FFF2-40B4-BE49-F238E27FC236}">
                    <a16:creationId xmlns:a16="http://schemas.microsoft.com/office/drawing/2014/main" id="{7D8B04E1-071B-1404-8AE7-669AFED06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52146"/>
                <a:ext cx="5842206" cy="899993"/>
              </a:xfrm>
              <a:prstGeom prst="rect">
                <a:avLst/>
              </a:prstGeom>
              <a:blipFill>
                <a:blip r:embed="rId3"/>
                <a:stretch>
                  <a:fillRect l="-1522" t="-422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el 13">
            <a:extLst>
              <a:ext uri="{FF2B5EF4-FFF2-40B4-BE49-F238E27FC236}">
                <a16:creationId xmlns:a16="http://schemas.microsoft.com/office/drawing/2014/main" id="{7EA9FE87-6276-91A7-DB6B-4376EDD6F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219080"/>
              </p:ext>
            </p:extLst>
          </p:nvPr>
        </p:nvGraphicFramePr>
        <p:xfrm>
          <a:off x="3740732" y="2490051"/>
          <a:ext cx="2139142" cy="3556000"/>
        </p:xfrm>
        <a:graphic>
          <a:graphicData uri="http://schemas.openxmlformats.org/drawingml/2006/table">
            <a:tbl>
              <a:tblPr/>
              <a:tblGrid>
                <a:gridCol w="1184756">
                  <a:extLst>
                    <a:ext uri="{9D8B030D-6E8A-4147-A177-3AD203B41FA5}">
                      <a16:colId xmlns:a16="http://schemas.microsoft.com/office/drawing/2014/main" val="977735547"/>
                    </a:ext>
                  </a:extLst>
                </a:gridCol>
                <a:gridCol w="954386">
                  <a:extLst>
                    <a:ext uri="{9D8B030D-6E8A-4147-A177-3AD203B41FA5}">
                      <a16:colId xmlns:a16="http://schemas.microsoft.com/office/drawing/2014/main" val="4247270340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 dirty="0">
                          <a:effectLst/>
                          <a:latin typeface="Calibri" panose="020F0502020204030204" pitchFamily="34" charset="0"/>
                        </a:rPr>
                        <a:t>First Stage /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570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 dirty="0">
                          <a:effectLst/>
                          <a:latin typeface="Calibri" panose="020F0502020204030204" pitchFamily="34" charset="0"/>
                        </a:rPr>
                        <a:t>VARIABLES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Reduced</a:t>
                      </a:r>
                      <a:r>
                        <a:rPr lang="da-DK" sz="10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Form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607737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390322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 dirty="0">
                          <a:effectLst/>
                          <a:latin typeface="Calibri" panose="020F0502020204030204" pitchFamily="34" charset="0"/>
                        </a:rPr>
                        <a:t>e401k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 dirty="0">
                          <a:effectLst/>
                          <a:latin typeface="Calibri" panose="020F0502020204030204" pitchFamily="34" charset="0"/>
                        </a:rPr>
                        <a:t>0.689***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423086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0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(0.00799)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671784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inc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0.00111***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4833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(0.000343)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20445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incsq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1.84e-06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82669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(2.67e-06)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7834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-0.00472**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82717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(0.00224)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1472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agesq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5.20e-05**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16799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(2.57e-05)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64819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Constant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0.0591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31449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(0.0462)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10649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a-DK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8667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Observations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9,275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24959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R-squared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0.596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17439"/>
                  </a:ext>
                </a:extLst>
              </a:tr>
              <a:tr h="177800"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Robust standard errors in parentheses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311356"/>
                  </a:ext>
                </a:extLst>
              </a:tr>
              <a:tr h="177800"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 dirty="0">
                          <a:effectLst/>
                          <a:latin typeface="Calibri" panose="020F0502020204030204" pitchFamily="34" charset="0"/>
                        </a:rPr>
                        <a:t>*** p&lt;0.01, ** p&lt;0.05, * p&lt;0.1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796776"/>
                  </a:ext>
                </a:extLst>
              </a:tr>
            </a:tbl>
          </a:graphicData>
        </a:graphic>
      </p:graphicFrame>
      <p:sp>
        <p:nvSpPr>
          <p:cNvPr id="15" name="Rektangel 14">
            <a:extLst>
              <a:ext uri="{FF2B5EF4-FFF2-40B4-BE49-F238E27FC236}">
                <a16:creationId xmlns:a16="http://schemas.microsoft.com/office/drawing/2014/main" id="{72A9635E-FD18-AE4A-0CF4-FFD6380139FA}"/>
              </a:ext>
            </a:extLst>
          </p:cNvPr>
          <p:cNvSpPr/>
          <p:nvPr/>
        </p:nvSpPr>
        <p:spPr>
          <a:xfrm>
            <a:off x="5006632" y="3028207"/>
            <a:ext cx="890650" cy="359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noProof="0" dirty="0" err="1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E55F9C5F-08D4-2283-E3C9-345297871ACB}"/>
              </a:ext>
            </a:extLst>
          </p:cNvPr>
          <p:cNvSpPr/>
          <p:nvPr/>
        </p:nvSpPr>
        <p:spPr>
          <a:xfrm>
            <a:off x="10346463" y="2939423"/>
            <a:ext cx="1427226" cy="424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noProof="0" dirty="0" err="1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F157B8B2-62A8-EB34-EC6B-00E808EE24FD}"/>
              </a:ext>
            </a:extLst>
          </p:cNvPr>
          <p:cNvSpPr txBox="1">
            <a:spLocks/>
          </p:cNvSpPr>
          <p:nvPr/>
        </p:nvSpPr>
        <p:spPr>
          <a:xfrm>
            <a:off x="539997" y="2490051"/>
            <a:ext cx="2967974" cy="2647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dirty="0"/>
              <a:t>The </a:t>
            </a:r>
            <a:r>
              <a:rPr lang="da-DK" i="1" dirty="0"/>
              <a:t>t</a:t>
            </a:r>
            <a:r>
              <a:rPr lang="da-DK" dirty="0"/>
              <a:t> </a:t>
            </a:r>
            <a:r>
              <a:rPr lang="da-DK" dirty="0" err="1"/>
              <a:t>statistic</a:t>
            </a:r>
            <a:r>
              <a:rPr lang="da-DK" dirty="0"/>
              <a:t> on </a:t>
            </a:r>
            <a:r>
              <a:rPr lang="da-DK" i="1" dirty="0"/>
              <a:t>e</a:t>
            </a:r>
            <a:r>
              <a:rPr lang="da-DK" dirty="0"/>
              <a:t>401</a:t>
            </a:r>
            <a:r>
              <a:rPr lang="da-DK" i="1" dirty="0"/>
              <a:t>k</a:t>
            </a:r>
            <a:r>
              <a:rPr lang="da-DK" dirty="0"/>
              <a:t> is over 85, and </a:t>
            </a:r>
            <a:r>
              <a:rPr lang="da-DK" dirty="0" err="1"/>
              <a:t>its</a:t>
            </a:r>
            <a:r>
              <a:rPr lang="da-DK" dirty="0"/>
              <a:t> </a:t>
            </a:r>
            <a:r>
              <a:rPr lang="da-DK" dirty="0" err="1"/>
              <a:t>coefficient</a:t>
            </a:r>
            <a:r>
              <a:rPr lang="da-DK" dirty="0"/>
              <a:t> </a:t>
            </a:r>
            <a:r>
              <a:rPr lang="da-DK" dirty="0" err="1"/>
              <a:t>estimate</a:t>
            </a:r>
            <a:r>
              <a:rPr lang="da-DK" dirty="0"/>
              <a:t> </a:t>
            </a:r>
            <a:r>
              <a:rPr lang="da-DK" dirty="0" err="1"/>
              <a:t>implies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, </a:t>
            </a:r>
            <a:r>
              <a:rPr lang="da-DK" dirty="0" err="1"/>
              <a:t>holding</a:t>
            </a:r>
            <a:r>
              <a:rPr lang="da-DK" dirty="0"/>
              <a:t> </a:t>
            </a:r>
            <a:r>
              <a:rPr lang="da-DK" dirty="0" err="1"/>
              <a:t>income</a:t>
            </a:r>
            <a:r>
              <a:rPr lang="da-DK" dirty="0"/>
              <a:t> and age </a:t>
            </a:r>
            <a:r>
              <a:rPr lang="da-DK" dirty="0" err="1"/>
              <a:t>fixed</a:t>
            </a:r>
            <a:r>
              <a:rPr lang="da-DK" dirty="0"/>
              <a:t>, </a:t>
            </a:r>
            <a:r>
              <a:rPr lang="da-DK" dirty="0" err="1"/>
              <a:t>eligibility</a:t>
            </a:r>
            <a:r>
              <a:rPr lang="da-DK" dirty="0"/>
              <a:t> in a 401(k) plan </a:t>
            </a:r>
            <a:r>
              <a:rPr lang="da-DK" dirty="0" err="1"/>
              <a:t>increases</a:t>
            </a:r>
            <a:r>
              <a:rPr lang="da-DK" dirty="0"/>
              <a:t> the </a:t>
            </a:r>
            <a:r>
              <a:rPr lang="da-DK" dirty="0" err="1"/>
              <a:t>probability</a:t>
            </a:r>
            <a:r>
              <a:rPr lang="da-DK" dirty="0"/>
              <a:t> of participation in a 401(k) by .69 </a:t>
            </a:r>
            <a:r>
              <a:rPr lang="da-DK" dirty="0" err="1"/>
              <a:t>percentage</a:t>
            </a:r>
            <a:r>
              <a:rPr lang="da-DK" dirty="0"/>
              <a:t> points. </a:t>
            </a:r>
            <a:r>
              <a:rPr lang="da-DK" dirty="0" err="1"/>
              <a:t>Clearly</a:t>
            </a:r>
            <a:r>
              <a:rPr lang="da-DK" dirty="0"/>
              <a:t>, </a:t>
            </a:r>
            <a:r>
              <a:rPr lang="da-DK" i="1" dirty="0"/>
              <a:t>e</a:t>
            </a:r>
            <a:r>
              <a:rPr lang="da-DK" dirty="0"/>
              <a:t>401</a:t>
            </a:r>
            <a:r>
              <a:rPr lang="da-DK" i="1" dirty="0"/>
              <a:t>k</a:t>
            </a:r>
            <a:r>
              <a:rPr lang="da-DK" dirty="0"/>
              <a:t> passes </a:t>
            </a:r>
            <a:r>
              <a:rPr lang="da-DK" dirty="0" err="1"/>
              <a:t>one</a:t>
            </a:r>
            <a:r>
              <a:rPr lang="da-DK" dirty="0"/>
              <a:t> of the </a:t>
            </a:r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requirements</a:t>
            </a:r>
            <a:r>
              <a:rPr lang="da-DK" dirty="0"/>
              <a:t> as an IV for </a:t>
            </a:r>
            <a:r>
              <a:rPr lang="da-DK" i="1" dirty="0"/>
              <a:t>p</a:t>
            </a:r>
            <a:r>
              <a:rPr lang="da-DK" dirty="0"/>
              <a:t>401</a:t>
            </a:r>
            <a:r>
              <a:rPr lang="da-DK" i="1" dirty="0"/>
              <a:t>k</a:t>
            </a:r>
            <a:r>
              <a:rPr lang="da-DK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9">
                <a:extLst>
                  <a:ext uri="{FF2B5EF4-FFF2-40B4-BE49-F238E27FC236}">
                    <a16:creationId xmlns:a16="http://schemas.microsoft.com/office/drawing/2014/main" id="{13D560DC-BB7D-890E-C410-3B7E8F0FF4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2635" y="2490052"/>
                <a:ext cx="3141238" cy="417675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dirty="0"/>
                  <a:t>The IV </a:t>
                </a:r>
                <a:r>
                  <a:rPr lang="da-DK" dirty="0" err="1"/>
                  <a:t>estimate</a:t>
                </a:r>
                <a:r>
                  <a:rPr lang="da-DK" dirty="0"/>
                  <a:t> of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nor/>
                          </m:rPr>
                          <a:rPr lang="da-DK" sz="1100" i="1" dirty="0"/>
                          <m:t>p</m:t>
                        </m:r>
                        <m:r>
                          <m:rPr>
                            <m:nor/>
                          </m:rPr>
                          <a:rPr lang="da-DK" sz="1100" dirty="0"/>
                          <m:t>401</m:t>
                        </m:r>
                        <m:r>
                          <m:rPr>
                            <m:nor/>
                          </m:rPr>
                          <a:rPr lang="da-DK" sz="1100" i="1" dirty="0"/>
                          <m:t>k</m:t>
                        </m:r>
                      </m:sub>
                    </m:sSub>
                  </m:oMath>
                </a14:m>
                <a:r>
                  <a:rPr lang="da-DK" dirty="0"/>
                  <a:t>is </a:t>
                </a:r>
                <a:r>
                  <a:rPr lang="da-DK" dirty="0" err="1"/>
                  <a:t>less</a:t>
                </a:r>
                <a:r>
                  <a:rPr lang="da-DK" dirty="0"/>
                  <a:t> </a:t>
                </a:r>
                <a:r>
                  <a:rPr lang="da-DK" dirty="0" err="1"/>
                  <a:t>than</a:t>
                </a:r>
                <a:r>
                  <a:rPr lang="da-DK" dirty="0"/>
                  <a:t> </a:t>
                </a:r>
                <a:r>
                  <a:rPr lang="da-DK" dirty="0" err="1"/>
                  <a:t>half</a:t>
                </a:r>
                <a:r>
                  <a:rPr lang="da-DK" dirty="0"/>
                  <a:t> as large as the OLS </a:t>
                </a:r>
                <a:r>
                  <a:rPr lang="da-DK" dirty="0" err="1"/>
                  <a:t>estimate</a:t>
                </a:r>
                <a:r>
                  <a:rPr lang="da-DK" dirty="0"/>
                  <a:t>, and the IV </a:t>
                </a:r>
                <a:r>
                  <a:rPr lang="da-DK" dirty="0" err="1"/>
                  <a:t>estimate</a:t>
                </a:r>
                <a:r>
                  <a:rPr lang="da-DK" dirty="0"/>
                  <a:t> has a </a:t>
                </a:r>
                <a:r>
                  <a:rPr lang="da-DK" i="1" dirty="0"/>
                  <a:t>t </a:t>
                </a:r>
                <a:r>
                  <a:rPr lang="da-DK" dirty="0" err="1"/>
                  <a:t>statistic</a:t>
                </a:r>
                <a:r>
                  <a:rPr lang="da-DK" dirty="0"/>
                  <a:t> </a:t>
                </a:r>
                <a:r>
                  <a:rPr lang="da-DK" dirty="0" err="1"/>
                  <a:t>roughly</a:t>
                </a:r>
                <a:r>
                  <a:rPr lang="da-DK" dirty="0"/>
                  <a:t> </a:t>
                </a:r>
                <a:r>
                  <a:rPr lang="da-DK" dirty="0" err="1"/>
                  <a:t>equal</a:t>
                </a:r>
                <a:r>
                  <a:rPr lang="da-DK" dirty="0"/>
                  <a:t> to 1.62. The </a:t>
                </a:r>
                <a:r>
                  <a:rPr lang="da-DK" dirty="0" err="1"/>
                  <a:t>reduction</a:t>
                </a:r>
                <a:r>
                  <a:rPr lang="da-DK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nor/>
                          </m:rPr>
                          <a:rPr lang="da-DK" sz="1000" i="1" dirty="0"/>
                          <m:t>p</m:t>
                        </m:r>
                        <m:r>
                          <m:rPr>
                            <m:nor/>
                          </m:rPr>
                          <a:rPr lang="da-DK" sz="1000" dirty="0"/>
                          <m:t>401</m:t>
                        </m:r>
                        <m:r>
                          <m:rPr>
                            <m:nor/>
                          </m:rPr>
                          <a:rPr lang="da-DK" sz="1000" i="1" dirty="0"/>
                          <m:t>k</m:t>
                        </m:r>
                      </m:sub>
                    </m:sSub>
                    <m:r>
                      <a:rPr lang="da-DK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is </a:t>
                </a:r>
                <a:r>
                  <a:rPr lang="da-DK" dirty="0" err="1"/>
                  <a:t>what</a:t>
                </a:r>
                <a:r>
                  <a:rPr lang="da-DK" dirty="0"/>
                  <a:t>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expect</a:t>
                </a:r>
                <a:r>
                  <a:rPr lang="da-DK" dirty="0"/>
                  <a:t> given the </a:t>
                </a:r>
                <a:r>
                  <a:rPr lang="da-DK" dirty="0" err="1"/>
                  <a:t>unobserved</a:t>
                </a:r>
                <a:r>
                  <a:rPr lang="da-DK" dirty="0"/>
                  <a:t> </a:t>
                </a:r>
                <a:r>
                  <a:rPr lang="da-DK" dirty="0" err="1"/>
                  <a:t>taste</a:t>
                </a:r>
                <a:r>
                  <a:rPr lang="da-DK" dirty="0"/>
                  <a:t> for </a:t>
                </a:r>
                <a:r>
                  <a:rPr lang="da-DK" dirty="0" err="1"/>
                  <a:t>saving</a:t>
                </a:r>
                <a:r>
                  <a:rPr lang="da-DK" dirty="0"/>
                  <a:t> argument made in part (b). But </a:t>
                </a:r>
                <a:r>
                  <a:rPr lang="da-DK" dirty="0" err="1"/>
                  <a:t>we</a:t>
                </a:r>
                <a:r>
                  <a:rPr lang="da-DK" dirty="0"/>
                  <a:t> still do not </a:t>
                </a:r>
                <a:r>
                  <a:rPr lang="da-DK" dirty="0" err="1"/>
                  <a:t>estimate</a:t>
                </a:r>
                <a:r>
                  <a:rPr lang="da-DK" dirty="0"/>
                  <a:t> a </a:t>
                </a:r>
                <a:r>
                  <a:rPr lang="da-DK" dirty="0" err="1"/>
                  <a:t>tradeoff</a:t>
                </a:r>
                <a:r>
                  <a:rPr lang="da-DK" dirty="0"/>
                  <a:t> </a:t>
                </a:r>
                <a:r>
                  <a:rPr lang="da-DK" dirty="0" err="1"/>
                  <a:t>between</a:t>
                </a:r>
                <a:r>
                  <a:rPr lang="da-DK" dirty="0"/>
                  <a:t> </a:t>
                </a:r>
                <a:r>
                  <a:rPr lang="da-DK" dirty="0" err="1"/>
                  <a:t>participating</a:t>
                </a:r>
                <a:r>
                  <a:rPr lang="da-DK" dirty="0"/>
                  <a:t> in a 401(k) plan and </a:t>
                </a:r>
                <a:r>
                  <a:rPr lang="da-DK" dirty="0" err="1"/>
                  <a:t>participating</a:t>
                </a:r>
                <a:r>
                  <a:rPr lang="da-DK" dirty="0"/>
                  <a:t> in an IRA. This </a:t>
                </a:r>
                <a:r>
                  <a:rPr lang="da-DK" dirty="0" err="1"/>
                  <a:t>conclusion</a:t>
                </a:r>
                <a:r>
                  <a:rPr lang="da-DK" dirty="0"/>
                  <a:t> has </a:t>
                </a:r>
                <a:r>
                  <a:rPr lang="da-DK" dirty="0" err="1"/>
                  <a:t>prompted</a:t>
                </a:r>
                <a:r>
                  <a:rPr lang="da-DK" dirty="0"/>
                  <a:t> </a:t>
                </a:r>
                <a:r>
                  <a:rPr lang="da-DK" dirty="0" err="1"/>
                  <a:t>some</a:t>
                </a:r>
                <a:r>
                  <a:rPr lang="da-DK" dirty="0"/>
                  <a:t> in the </a:t>
                </a:r>
                <a:r>
                  <a:rPr lang="da-DK" dirty="0" err="1"/>
                  <a:t>literature</a:t>
                </a:r>
                <a:r>
                  <a:rPr lang="da-DK" dirty="0"/>
                  <a:t> to </a:t>
                </a:r>
                <a:r>
                  <a:rPr lang="da-DK" dirty="0" err="1"/>
                  <a:t>claim</a:t>
                </a:r>
                <a:r>
                  <a:rPr lang="da-DK" dirty="0"/>
                  <a:t> </a:t>
                </a:r>
                <a:r>
                  <a:rPr lang="da-DK" dirty="0" err="1"/>
                  <a:t>that</a:t>
                </a:r>
                <a:r>
                  <a:rPr lang="da-DK" dirty="0"/>
                  <a:t> 401(k) </a:t>
                </a:r>
                <a:r>
                  <a:rPr lang="da-DK" dirty="0" err="1"/>
                  <a:t>saving</a:t>
                </a:r>
                <a:r>
                  <a:rPr lang="da-DK" dirty="0"/>
                  <a:t> is </a:t>
                </a:r>
                <a:r>
                  <a:rPr lang="da-DK" dirty="0" err="1"/>
                  <a:t>additional</a:t>
                </a:r>
                <a:r>
                  <a:rPr lang="da-DK" dirty="0"/>
                  <a:t> </a:t>
                </a:r>
                <a:r>
                  <a:rPr lang="da-DK" dirty="0" err="1"/>
                  <a:t>saving</a:t>
                </a:r>
                <a:r>
                  <a:rPr lang="da-DK" dirty="0"/>
                  <a:t>; it </a:t>
                </a:r>
                <a:r>
                  <a:rPr lang="da-DK" dirty="0" err="1"/>
                  <a:t>does</a:t>
                </a:r>
                <a:r>
                  <a:rPr lang="da-DK" dirty="0"/>
                  <a:t> not </a:t>
                </a:r>
                <a:r>
                  <a:rPr lang="da-DK" dirty="0" err="1"/>
                  <a:t>simply</a:t>
                </a:r>
                <a:r>
                  <a:rPr lang="da-DK" dirty="0"/>
                  <a:t> </a:t>
                </a:r>
                <a:r>
                  <a:rPr lang="da-DK" dirty="0" err="1"/>
                  <a:t>crowd</a:t>
                </a:r>
                <a:r>
                  <a:rPr lang="da-DK" dirty="0"/>
                  <a:t> out </a:t>
                </a:r>
                <a:r>
                  <a:rPr lang="da-DK" dirty="0" err="1"/>
                  <a:t>saving</a:t>
                </a:r>
                <a:r>
                  <a:rPr lang="da-DK" dirty="0"/>
                  <a:t> in </a:t>
                </a:r>
                <a:r>
                  <a:rPr lang="da-DK" dirty="0" err="1"/>
                  <a:t>other</a:t>
                </a:r>
                <a:r>
                  <a:rPr lang="da-DK" dirty="0"/>
                  <a:t> plans.</a:t>
                </a:r>
              </a:p>
            </p:txBody>
          </p:sp>
        </mc:Choice>
        <mc:Fallback xmlns="">
          <p:sp>
            <p:nvSpPr>
              <p:cNvPr id="12" name="Content Placeholder 9">
                <a:extLst>
                  <a:ext uri="{FF2B5EF4-FFF2-40B4-BE49-F238E27FC236}">
                    <a16:creationId xmlns:a16="http://schemas.microsoft.com/office/drawing/2014/main" id="{13D560DC-BB7D-890E-C410-3B7E8F0FF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635" y="2490052"/>
                <a:ext cx="3141238" cy="4176756"/>
              </a:xfrm>
              <a:prstGeom prst="rect">
                <a:avLst/>
              </a:prstGeom>
              <a:blipFill>
                <a:blip r:embed="rId4"/>
                <a:stretch>
                  <a:fillRect l="-2419" t="-604" r="-403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77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57F33-C138-1D22-A416-7F740EC19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9975F7-D005-5418-20B6-E6638FE5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7573654" cy="482125"/>
          </a:xfrm>
        </p:spPr>
        <p:txBody>
          <a:bodyPr/>
          <a:lstStyle/>
          <a:p>
            <a:r>
              <a:rPr lang="en-GB" dirty="0"/>
              <a:t>Problem Set 3 – Proxy and Instrumental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A50B-7663-5DEA-01B1-7A0EBF19387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0BE201D-90E6-B23C-DAD5-10F5D7DE51C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3.3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4FAE2C39-9363-1DD1-6443-5EAE66BE9259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401KSUBS.dta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9AED0ACB-1FFA-AB44-5CF1-9B6ABC9886FE}"/>
              </a:ext>
            </a:extLst>
          </p:cNvPr>
          <p:cNvSpPr txBox="1">
            <a:spLocks/>
          </p:cNvSpPr>
          <p:nvPr/>
        </p:nvSpPr>
        <p:spPr>
          <a:xfrm>
            <a:off x="827647" y="4700337"/>
            <a:ext cx="10734116" cy="7137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endParaRPr lang="da-DK" sz="1800" dirty="0"/>
          </a:p>
          <a:p>
            <a:endParaRPr lang="da-DK" sz="2400" dirty="0"/>
          </a:p>
          <a:p>
            <a:endParaRPr lang="da-DK" sz="2400" dirty="0"/>
          </a:p>
          <a:p>
            <a:endParaRPr lang="da-DK" sz="2400" dirty="0"/>
          </a:p>
          <a:p>
            <a:pPr marL="0" indent="0">
              <a:buFont typeface="Wingdings" panose="05000000000000000000" pitchFamily="2" charset="2"/>
              <a:buNone/>
            </a:pPr>
            <a:endParaRPr lang="en-GB" sz="2400" dirty="0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58B82EFA-18BB-16B6-985E-158AFF56037C}"/>
              </a:ext>
            </a:extLst>
          </p:cNvPr>
          <p:cNvSpPr txBox="1">
            <a:spLocks/>
          </p:cNvSpPr>
          <p:nvPr/>
        </p:nvSpPr>
        <p:spPr>
          <a:xfrm>
            <a:off x="628649" y="1460500"/>
            <a:ext cx="10732765" cy="358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(f) Test the </a:t>
            </a:r>
            <a:r>
              <a:rPr lang="da-DK" i="1" dirty="0" err="1"/>
              <a:t>null-hypothesis</a:t>
            </a:r>
            <a:r>
              <a:rPr lang="da-DK" i="1" dirty="0"/>
              <a:t> </a:t>
            </a:r>
            <a:r>
              <a:rPr lang="da-DK" i="1" dirty="0" err="1"/>
              <a:t>that</a:t>
            </a:r>
            <a:r>
              <a:rPr lang="da-DK" i="1" dirty="0"/>
              <a:t> p401k is in </a:t>
            </a:r>
            <a:r>
              <a:rPr lang="da-DK" i="1" dirty="0" err="1"/>
              <a:t>fact</a:t>
            </a:r>
            <a:r>
              <a:rPr lang="da-DK" i="1" dirty="0"/>
              <a:t> </a:t>
            </a:r>
            <a:r>
              <a:rPr lang="da-DK" i="1" dirty="0" err="1"/>
              <a:t>exogenous</a:t>
            </a:r>
            <a:r>
              <a:rPr lang="da-DK" i="1" dirty="0"/>
              <a:t>, </a:t>
            </a:r>
            <a:r>
              <a:rPr lang="da-DK" i="1" dirty="0" err="1"/>
              <a:t>using</a:t>
            </a:r>
            <a:r>
              <a:rPr lang="da-DK" i="1" dirty="0"/>
              <a:t> a </a:t>
            </a:r>
            <a:r>
              <a:rPr lang="da-DK" i="1" dirty="0" err="1"/>
              <a:t>heteroskedasticity</a:t>
            </a:r>
            <a:r>
              <a:rPr lang="da-DK" i="1" dirty="0"/>
              <a:t> robust test.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9">
                <a:extLst>
                  <a:ext uri="{FF2B5EF4-FFF2-40B4-BE49-F238E27FC236}">
                    <a16:creationId xmlns:a16="http://schemas.microsoft.com/office/drawing/2014/main" id="{D5339BBA-4F70-3415-5872-2A86D8DCEA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48" y="3703267"/>
                <a:ext cx="10732765" cy="98359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da-D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da-DK" b="0" i="1" smtClean="0">
                        <a:latin typeface="Cambria Math" panose="02040503050406030204" pitchFamily="18" charset="0"/>
                      </a:rPr>
                      <m:t>=0.075</m:t>
                    </m:r>
                  </m:oMath>
                </a14:m>
                <a:r>
                  <a:rPr lang="da-DK" dirty="0"/>
                  <a:t> and 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da-DK" i="1">
                        <a:latin typeface="Cambria Math" panose="02040503050406030204" pitchFamily="18" charset="0"/>
                      </a:rPr>
                      <m:t>=3.92</m:t>
                    </m:r>
                  </m:oMath>
                </a14:m>
                <a:r>
                  <a:rPr lang="da-DK" dirty="0"/>
                  <a:t>, </a:t>
                </a:r>
                <a:r>
                  <a:rPr lang="da-DK" dirty="0" err="1"/>
                  <a:t>implying</a:t>
                </a:r>
                <a:r>
                  <a:rPr lang="da-DK" dirty="0"/>
                  <a:t> </a:t>
                </a:r>
                <a:r>
                  <a:rPr lang="da-DK" dirty="0" err="1"/>
                  <a:t>that</a:t>
                </a:r>
                <a:r>
                  <a:rPr lang="da-DK" dirty="0"/>
                  <a:t>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reject</a:t>
                </a:r>
                <a:r>
                  <a:rPr lang="da-DK" dirty="0"/>
                  <a:t> H0 and </a:t>
                </a:r>
                <a:r>
                  <a:rPr lang="da-DK" dirty="0" err="1"/>
                  <a:t>conclude</a:t>
                </a:r>
                <a:r>
                  <a:rPr lang="da-DK" dirty="0"/>
                  <a:t> </a:t>
                </a:r>
                <a:r>
                  <a:rPr lang="da-DK" dirty="0" err="1"/>
                  <a:t>that</a:t>
                </a:r>
                <a:r>
                  <a:rPr lang="da-DK" dirty="0"/>
                  <a:t> 401k is </a:t>
                </a:r>
                <a:r>
                  <a:rPr lang="da-DK" dirty="0" err="1"/>
                  <a:t>indeed</a:t>
                </a:r>
                <a:r>
                  <a:rPr lang="da-DK" dirty="0"/>
                  <a:t> </a:t>
                </a:r>
                <a:r>
                  <a:rPr lang="da-DK" dirty="0" err="1"/>
                  <a:t>endogeneous</a:t>
                </a:r>
                <a:r>
                  <a:rPr lang="da-DK" dirty="0"/>
                  <a:t> and </a:t>
                </a:r>
                <a:r>
                  <a:rPr lang="da-DK" dirty="0" err="1"/>
                  <a:t>that</a:t>
                </a:r>
                <a:r>
                  <a:rPr lang="da-DK" dirty="0"/>
                  <a:t>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should</a:t>
                </a:r>
                <a:r>
                  <a:rPr lang="da-DK" dirty="0"/>
                  <a:t> not </a:t>
                </a:r>
                <a:r>
                  <a:rPr lang="da-DK" dirty="0" err="1"/>
                  <a:t>use</a:t>
                </a:r>
                <a:r>
                  <a:rPr lang="da-DK" dirty="0"/>
                  <a:t> the OLS model in (a) to </a:t>
                </a:r>
                <a:r>
                  <a:rPr lang="da-DK" dirty="0" err="1"/>
                  <a:t>draw</a:t>
                </a:r>
                <a:r>
                  <a:rPr lang="da-DK" dirty="0"/>
                  <a:t> </a:t>
                </a:r>
                <a:r>
                  <a:rPr lang="da-DK" dirty="0" err="1"/>
                  <a:t>any</a:t>
                </a:r>
                <a:r>
                  <a:rPr lang="da-DK" dirty="0"/>
                  <a:t> </a:t>
                </a:r>
                <a:r>
                  <a:rPr lang="da-DK" dirty="0" err="1"/>
                  <a:t>conclusions</a:t>
                </a:r>
                <a:r>
                  <a:rPr lang="da-DK" dirty="0"/>
                  <a:t> on the </a:t>
                </a:r>
                <a:r>
                  <a:rPr lang="da-DK" dirty="0" err="1"/>
                  <a:t>main</a:t>
                </a:r>
                <a:r>
                  <a:rPr lang="da-DK" dirty="0"/>
                  <a:t> </a:t>
                </a:r>
                <a:r>
                  <a:rPr lang="da-DK" dirty="0" err="1"/>
                  <a:t>hypothesis</a:t>
                </a:r>
                <a:r>
                  <a:rPr lang="da-DK" dirty="0"/>
                  <a:t> of </a:t>
                </a:r>
                <a:r>
                  <a:rPr lang="da-DK" dirty="0" err="1"/>
                  <a:t>interest</a:t>
                </a:r>
                <a:r>
                  <a:rPr lang="da-DK" dirty="0"/>
                  <a:t>: I.e. on the potential </a:t>
                </a:r>
                <a:r>
                  <a:rPr lang="da-DK" dirty="0" err="1"/>
                  <a:t>tradeoff</a:t>
                </a:r>
                <a:r>
                  <a:rPr lang="da-DK" dirty="0"/>
                  <a:t> </a:t>
                </a:r>
                <a:r>
                  <a:rPr lang="da-DK" dirty="0" err="1"/>
                  <a:t>between</a:t>
                </a:r>
                <a:r>
                  <a:rPr lang="da-DK" dirty="0"/>
                  <a:t> </a:t>
                </a:r>
                <a:r>
                  <a:rPr lang="da-DK" dirty="0" err="1"/>
                  <a:t>participating</a:t>
                </a:r>
                <a:r>
                  <a:rPr lang="da-DK" dirty="0"/>
                  <a:t> in a 401k plan and </a:t>
                </a:r>
                <a:r>
                  <a:rPr lang="da-DK" dirty="0" err="1"/>
                  <a:t>having</a:t>
                </a:r>
                <a:r>
                  <a:rPr lang="da-DK" dirty="0"/>
                  <a:t> </a:t>
                </a:r>
                <a:r>
                  <a:rPr lang="da-DK" dirty="0" err="1"/>
                  <a:t>having</a:t>
                </a:r>
                <a:r>
                  <a:rPr lang="da-DK" dirty="0"/>
                  <a:t> an </a:t>
                </a:r>
                <a:r>
                  <a:rPr lang="da-DK" dirty="0" err="1"/>
                  <a:t>individual</a:t>
                </a:r>
                <a:r>
                  <a:rPr lang="da-DK" dirty="0"/>
                  <a:t> </a:t>
                </a:r>
                <a:r>
                  <a:rPr lang="da-DK" dirty="0" err="1"/>
                  <a:t>retirement</a:t>
                </a:r>
                <a:r>
                  <a:rPr lang="da-DK" dirty="0"/>
                  <a:t> </a:t>
                </a:r>
                <a:r>
                  <a:rPr lang="da-DK" dirty="0" err="1"/>
                  <a:t>account</a:t>
                </a:r>
                <a:r>
                  <a:rPr lang="da-DK" dirty="0"/>
                  <a:t>.</a:t>
                </a:r>
              </a:p>
              <a:p>
                <a:pPr marL="0" indent="0">
                  <a:buNone/>
                </a:pPr>
                <a:r>
                  <a:rPr lang="da-DK" dirty="0"/>
                  <a:t> </a:t>
                </a:r>
              </a:p>
            </p:txBody>
          </p:sp>
        </mc:Choice>
        <mc:Fallback xmlns="">
          <p:sp>
            <p:nvSpPr>
              <p:cNvPr id="17" name="Content Placeholder 9">
                <a:extLst>
                  <a:ext uri="{FF2B5EF4-FFF2-40B4-BE49-F238E27FC236}">
                    <a16:creationId xmlns:a16="http://schemas.microsoft.com/office/drawing/2014/main" id="{D5339BBA-4F70-3415-5872-2A86D8DCE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3703267"/>
                <a:ext cx="10732765" cy="983595"/>
              </a:xfrm>
              <a:prstGeom prst="rect">
                <a:avLst/>
              </a:prstGeom>
              <a:blipFill>
                <a:blip r:embed="rId3"/>
                <a:stretch>
                  <a:fillRect l="-709" t="-253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9">
                <a:extLst>
                  <a:ext uri="{FF2B5EF4-FFF2-40B4-BE49-F238E27FC236}">
                    <a16:creationId xmlns:a16="http://schemas.microsoft.com/office/drawing/2014/main" id="{6977D49B-1045-67A7-276E-06E3D24245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41" y="1850221"/>
                <a:ext cx="10732765" cy="176969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da-DK" dirty="0"/>
                  <a:t>Note </a:t>
                </a:r>
                <a:r>
                  <a:rPr lang="da-DK" dirty="0" err="1"/>
                  <a:t>that</a:t>
                </a:r>
                <a:r>
                  <a:rPr lang="da-DK" dirty="0"/>
                  <a:t>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can</a:t>
                </a:r>
                <a:r>
                  <a:rPr lang="da-DK" dirty="0"/>
                  <a:t> not </a:t>
                </a:r>
                <a:r>
                  <a:rPr lang="da-DK" dirty="0" err="1"/>
                  <a:t>prove</a:t>
                </a:r>
                <a:r>
                  <a:rPr lang="da-DK" dirty="0"/>
                  <a:t> </a:t>
                </a:r>
                <a:r>
                  <a:rPr lang="da-DK" dirty="0" err="1"/>
                  <a:t>that</a:t>
                </a:r>
                <a:r>
                  <a:rPr lang="da-DK" dirty="0"/>
                  <a:t> it is </a:t>
                </a:r>
                <a:r>
                  <a:rPr lang="da-DK" dirty="0" err="1"/>
                  <a:t>exogonous</a:t>
                </a:r>
                <a:r>
                  <a:rPr lang="da-DK" dirty="0"/>
                  <a:t>, but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can</a:t>
                </a:r>
                <a:r>
                  <a:rPr lang="da-DK" dirty="0"/>
                  <a:t> test </a:t>
                </a:r>
                <a:r>
                  <a:rPr lang="da-DK" dirty="0" err="1"/>
                  <a:t>if</a:t>
                </a:r>
                <a:r>
                  <a:rPr lang="da-DK" dirty="0"/>
                  <a:t> it is </a:t>
                </a:r>
                <a:r>
                  <a:rPr lang="da-DK" dirty="0" err="1"/>
                  <a:t>endogenous</a:t>
                </a:r>
                <a:r>
                  <a:rPr lang="da-DK" dirty="0"/>
                  <a:t>, by </a:t>
                </a:r>
                <a:r>
                  <a:rPr lang="da-DK" dirty="0" err="1"/>
                  <a:t>testing</a:t>
                </a:r>
                <a:r>
                  <a:rPr lang="da-DK" dirty="0"/>
                  <a:t> </a:t>
                </a:r>
                <a:r>
                  <a:rPr lang="da-DK" dirty="0" err="1"/>
                  <a:t>if</a:t>
                </a:r>
                <a:r>
                  <a:rPr lang="da-DK" dirty="0"/>
                  <a:t> the </a:t>
                </a:r>
                <a:r>
                  <a:rPr lang="da-DK" dirty="0" err="1"/>
                  <a:t>residuals</a:t>
                </a:r>
                <a:r>
                  <a:rPr lang="da-DK" dirty="0"/>
                  <a:t> from the </a:t>
                </a:r>
                <a:r>
                  <a:rPr lang="da-DK" dirty="0" err="1"/>
                  <a:t>reduced</a:t>
                </a:r>
                <a:r>
                  <a:rPr lang="da-DK" dirty="0"/>
                  <a:t> form </a:t>
                </a:r>
                <a:r>
                  <a:rPr lang="da-DK" dirty="0" err="1"/>
                  <a:t>equation</a:t>
                </a:r>
                <a:r>
                  <a:rPr lang="da-DK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</m:acc>
                  </m:oMath>
                </a14:m>
                <a:r>
                  <a:rPr lang="da-DK" dirty="0"/>
                  <a:t>,  </a:t>
                </a:r>
                <a:r>
                  <a:rPr lang="da-DK" dirty="0" err="1"/>
                  <a:t>are</a:t>
                </a:r>
                <a:r>
                  <a:rPr lang="da-DK" dirty="0"/>
                  <a:t> </a:t>
                </a:r>
                <a:r>
                  <a:rPr lang="da-DK" dirty="0" err="1"/>
                  <a:t>significant</a:t>
                </a:r>
                <a:r>
                  <a:rPr lang="da-DK" dirty="0"/>
                  <a:t> </a:t>
                </a:r>
                <a:r>
                  <a:rPr lang="da-DK" dirty="0" err="1"/>
                  <a:t>if</a:t>
                </a:r>
                <a:r>
                  <a:rPr lang="da-DK" dirty="0"/>
                  <a:t> </a:t>
                </a:r>
                <a:r>
                  <a:rPr lang="da-DK" dirty="0" err="1"/>
                  <a:t>included</a:t>
                </a:r>
                <a:r>
                  <a:rPr lang="da-DK" dirty="0"/>
                  <a:t> in the </a:t>
                </a:r>
                <a:r>
                  <a:rPr lang="da-DK" dirty="0" err="1"/>
                  <a:t>structural</a:t>
                </a:r>
                <a:r>
                  <a:rPr lang="da-DK" dirty="0"/>
                  <a:t> </a:t>
                </a:r>
                <a:r>
                  <a:rPr lang="da-DK" dirty="0" err="1"/>
                  <a:t>equation</a:t>
                </a:r>
                <a:r>
                  <a:rPr lang="da-DK" dirty="0"/>
                  <a:t>:</a:t>
                </a:r>
              </a:p>
              <a:p>
                <a:pPr marL="360000" lvl="2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smtClean="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da-DK" i="1" smtClean="0">
                          <a:latin typeface="Cambria Math" panose="02040503050406030204" pitchFamily="18" charset="0"/>
                        </a:rPr>
                        <m:t>𝑟𝑎</m:t>
                      </m:r>
                      <m:r>
                        <a:rPr lang="da-DK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a-DK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a-DK" i="1" smtClean="0">
                          <a:latin typeface="Cambria Math" panose="02040503050406030204" pitchFamily="18" charset="0"/>
                        </a:rPr>
                        <m:t>401</m:t>
                      </m:r>
                      <m:r>
                        <a:rPr lang="da-DK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i="1" smtClean="0">
                          <a:latin typeface="Cambria Math" panose="02040503050406030204" pitchFamily="18" charset="0"/>
                        </a:rPr>
                        <m:t>𝑖𝑛𝑐</m:t>
                      </m:r>
                      <m:r>
                        <a:rPr lang="da-DK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i="1" smtClean="0">
                          <a:latin typeface="Cambria Math" panose="02040503050406030204" pitchFamily="18" charset="0"/>
                        </a:rPr>
                        <m:t>𝑖𝑛</m:t>
                      </m:r>
                      <m:sSup>
                        <m:sSup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a-DK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a-DK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a-DK" i="1" smtClean="0"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da-DK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a-DK" i="1" smtClean="0">
                          <a:latin typeface="Cambria Math" panose="02040503050406030204" pitchFamily="18" charset="0"/>
                        </a:rPr>
                        <m:t>𝑎𝑔</m:t>
                      </m:r>
                      <m:sSup>
                        <m:sSup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a-DK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da-D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</m:acc>
                      <m:r>
                        <a:rPr lang="da-DK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a-DK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da-DK" dirty="0"/>
              </a:p>
              <a:p>
                <a:pPr marL="360000" lvl="2" indent="0">
                  <a:buFont typeface="Wingdings" panose="05000000000000000000" pitchFamily="2" charset="2"/>
                  <a:buNone/>
                </a:pPr>
                <a:r>
                  <a:rPr lang="da-DK" dirty="0"/>
                  <a:t>H0: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a-DK" dirty="0"/>
                  <a:t>, HA: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a-DK" dirty="0"/>
                  <a:t>. If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reject</a:t>
                </a:r>
                <a:r>
                  <a:rPr lang="da-DK" dirty="0"/>
                  <a:t> H0,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can</a:t>
                </a:r>
                <a:r>
                  <a:rPr lang="da-DK" dirty="0"/>
                  <a:t> </a:t>
                </a:r>
                <a:r>
                  <a:rPr lang="da-DK" dirty="0" err="1"/>
                  <a:t>conclude</a:t>
                </a:r>
                <a:r>
                  <a:rPr lang="da-DK" dirty="0"/>
                  <a:t> </a:t>
                </a:r>
                <a:r>
                  <a:rPr lang="da-DK" dirty="0" err="1"/>
                  <a:t>that</a:t>
                </a:r>
                <a:r>
                  <a:rPr lang="da-DK" dirty="0"/>
                  <a:t> 401k is </a:t>
                </a:r>
                <a:r>
                  <a:rPr lang="da-DK" dirty="0" err="1"/>
                  <a:t>endogenous</a:t>
                </a:r>
                <a:r>
                  <a:rPr lang="da-DK" dirty="0"/>
                  <a:t>. </a:t>
                </a:r>
                <a:r>
                  <a:rPr lang="da-DK" dirty="0" err="1"/>
                  <a:t>However</a:t>
                </a:r>
                <a:r>
                  <a:rPr lang="da-DK" dirty="0"/>
                  <a:t>, </a:t>
                </a:r>
                <a:r>
                  <a:rPr lang="da-DK" dirty="0" err="1"/>
                  <a:t>if</a:t>
                </a:r>
                <a:r>
                  <a:rPr lang="da-DK" dirty="0"/>
                  <a:t>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cannot</a:t>
                </a:r>
                <a:r>
                  <a:rPr lang="da-DK" dirty="0"/>
                  <a:t> </a:t>
                </a:r>
                <a:r>
                  <a:rPr lang="da-DK" dirty="0" err="1"/>
                  <a:t>reject</a:t>
                </a:r>
                <a:r>
                  <a:rPr lang="da-DK" dirty="0"/>
                  <a:t> H0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cannot</a:t>
                </a:r>
                <a:r>
                  <a:rPr lang="da-DK" dirty="0"/>
                  <a:t> </a:t>
                </a:r>
                <a:r>
                  <a:rPr lang="da-DK" dirty="0" err="1"/>
                  <a:t>conclude</a:t>
                </a:r>
                <a:r>
                  <a:rPr lang="da-DK" dirty="0"/>
                  <a:t> </a:t>
                </a:r>
                <a:r>
                  <a:rPr lang="da-DK" dirty="0" err="1"/>
                  <a:t>that</a:t>
                </a:r>
                <a:r>
                  <a:rPr lang="da-DK" dirty="0"/>
                  <a:t> p401K is </a:t>
                </a:r>
                <a:r>
                  <a:rPr lang="da-DK" dirty="0" err="1"/>
                  <a:t>exogenous</a:t>
                </a:r>
                <a:r>
                  <a:rPr lang="da-DK" dirty="0"/>
                  <a:t>: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can</a:t>
                </a:r>
                <a:r>
                  <a:rPr lang="da-DK" dirty="0"/>
                  <a:t> </a:t>
                </a:r>
                <a:r>
                  <a:rPr lang="da-DK" dirty="0" err="1"/>
                  <a:t>only</a:t>
                </a:r>
                <a:r>
                  <a:rPr lang="da-DK" dirty="0"/>
                  <a:t> </a:t>
                </a:r>
                <a:r>
                  <a:rPr lang="da-DK" dirty="0" err="1"/>
                  <a:t>say</a:t>
                </a:r>
                <a:r>
                  <a:rPr lang="da-DK" dirty="0"/>
                  <a:t> </a:t>
                </a:r>
                <a:r>
                  <a:rPr lang="da-DK" dirty="0" err="1"/>
                  <a:t>that</a:t>
                </a:r>
                <a:r>
                  <a:rPr lang="da-DK" dirty="0"/>
                  <a:t>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fail</a:t>
                </a:r>
                <a:r>
                  <a:rPr lang="da-DK" dirty="0"/>
                  <a:t> to </a:t>
                </a:r>
                <a:r>
                  <a:rPr lang="da-DK" dirty="0" err="1"/>
                  <a:t>reject</a:t>
                </a:r>
                <a:r>
                  <a:rPr lang="da-DK" dirty="0"/>
                  <a:t> </a:t>
                </a:r>
                <a:r>
                  <a:rPr lang="da-DK" dirty="0" err="1"/>
                  <a:t>that</a:t>
                </a:r>
                <a:r>
                  <a:rPr lang="da-DK" dirty="0"/>
                  <a:t> it is </a:t>
                </a:r>
                <a:r>
                  <a:rPr lang="da-DK" dirty="0" err="1"/>
                  <a:t>endogenous</a:t>
                </a:r>
                <a:r>
                  <a:rPr lang="da-DK" dirty="0"/>
                  <a:t> – attention to detail </a:t>
                </a:r>
                <a:r>
                  <a:rPr lang="da-DK" dirty="0" err="1"/>
                  <a:t>matters</a:t>
                </a:r>
                <a:r>
                  <a:rPr lang="da-DK" dirty="0"/>
                  <a:t> </a:t>
                </a:r>
                <a:r>
                  <a:rPr lang="da-DK" dirty="0" err="1"/>
                  <a:t>here</a:t>
                </a:r>
                <a:r>
                  <a:rPr lang="da-DK" dirty="0"/>
                  <a:t>!</a:t>
                </a:r>
              </a:p>
            </p:txBody>
          </p:sp>
        </mc:Choice>
        <mc:Fallback xmlns="">
          <p:sp>
            <p:nvSpPr>
              <p:cNvPr id="2" name="Content Placeholder 9">
                <a:extLst>
                  <a:ext uri="{FF2B5EF4-FFF2-40B4-BE49-F238E27FC236}">
                    <a16:creationId xmlns:a16="http://schemas.microsoft.com/office/drawing/2014/main" id="{6977D49B-1045-67A7-276E-06E3D2424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41" y="1850221"/>
                <a:ext cx="10732765" cy="1769690"/>
              </a:xfrm>
              <a:prstGeom prst="rect">
                <a:avLst/>
              </a:prstGeom>
              <a:blipFill>
                <a:blip r:embed="rId4"/>
                <a:stretch>
                  <a:fillRect t="-1418" r="-47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993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1CC6B-D835-959D-6C6A-E4BD4D69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C7002B-8389-73E5-26FB-2789A4157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4, Part 1 - </a:t>
            </a:r>
            <a:r>
              <a:rPr lang="da-DK" dirty="0" err="1"/>
              <a:t>Simultaneous</a:t>
            </a:r>
            <a:r>
              <a:rPr lang="da-DK" dirty="0"/>
              <a:t> Equation Models </a:t>
            </a:r>
            <a:br>
              <a:rPr lang="da-DK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DA239-3EC2-5FC6-EDBC-0A4716FB737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66F7983-EE54-AF8B-0FAF-F95FE2F8826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4.1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3B6A26AE-267C-C705-2F5E-9125118A4C42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SMOKE.DTA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1E453DB1-AF6E-1B74-5965-3D69B7CEC3EA}"/>
              </a:ext>
            </a:extLst>
          </p:cNvPr>
          <p:cNvSpPr txBox="1">
            <a:spLocks/>
          </p:cNvSpPr>
          <p:nvPr/>
        </p:nvSpPr>
        <p:spPr>
          <a:xfrm>
            <a:off x="827647" y="4700337"/>
            <a:ext cx="10734116" cy="7137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endParaRPr lang="da-DK" sz="1800" dirty="0"/>
          </a:p>
          <a:p>
            <a:endParaRPr lang="da-DK" sz="2400" dirty="0"/>
          </a:p>
          <a:p>
            <a:endParaRPr lang="da-DK" sz="2400" dirty="0"/>
          </a:p>
          <a:p>
            <a:endParaRPr lang="da-DK" sz="2400" dirty="0"/>
          </a:p>
          <a:p>
            <a:pPr marL="0" indent="0">
              <a:buFont typeface="Wingdings" panose="05000000000000000000" pitchFamily="2" charset="2"/>
              <a:buNone/>
            </a:pP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9">
                <a:extLst>
                  <a:ext uri="{FF2B5EF4-FFF2-40B4-BE49-F238E27FC236}">
                    <a16:creationId xmlns:a16="http://schemas.microsoft.com/office/drawing/2014/main" id="{95B5151F-5364-43AA-F475-F76748ACC8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49" y="1460501"/>
                <a:ext cx="10732765" cy="12827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i="1" dirty="0"/>
                  <a:t>(a) A model to </a:t>
                </a:r>
                <a:r>
                  <a:rPr lang="da-DK" i="1" dirty="0" err="1"/>
                  <a:t>estimate</a:t>
                </a:r>
                <a:r>
                  <a:rPr lang="da-DK" i="1" dirty="0"/>
                  <a:t> the </a:t>
                </a:r>
                <a:r>
                  <a:rPr lang="da-DK" i="1" dirty="0" err="1"/>
                  <a:t>effects</a:t>
                </a:r>
                <a:r>
                  <a:rPr lang="da-DK" i="1" dirty="0"/>
                  <a:t> of smoking on </a:t>
                </a:r>
                <a:r>
                  <a:rPr lang="da-DK" i="1" dirty="0" err="1"/>
                  <a:t>annual</a:t>
                </a:r>
                <a:r>
                  <a:rPr lang="da-DK" i="1" dirty="0"/>
                  <a:t> </a:t>
                </a:r>
                <a:r>
                  <a:rPr lang="da-DK" i="1" dirty="0" err="1"/>
                  <a:t>income</a:t>
                </a:r>
                <a:r>
                  <a:rPr lang="da-DK" i="1" dirty="0"/>
                  <a:t> (perhaps </a:t>
                </a:r>
                <a:r>
                  <a:rPr lang="da-DK" i="1" dirty="0" err="1"/>
                  <a:t>through</a:t>
                </a:r>
                <a:r>
                  <a:rPr lang="da-DK" i="1" dirty="0"/>
                  <a:t> lost </a:t>
                </a:r>
                <a:r>
                  <a:rPr lang="da-DK" i="1" dirty="0" err="1"/>
                  <a:t>work</a:t>
                </a:r>
                <a:r>
                  <a:rPr lang="da-DK" i="1" dirty="0"/>
                  <a:t> </a:t>
                </a:r>
                <a:r>
                  <a:rPr lang="da-DK" i="1" dirty="0" err="1"/>
                  <a:t>days</a:t>
                </a:r>
                <a:r>
                  <a:rPr lang="da-DK" i="1" dirty="0"/>
                  <a:t> due to </a:t>
                </a:r>
                <a:r>
                  <a:rPr lang="da-DK" i="1" dirty="0" err="1"/>
                  <a:t>illness</a:t>
                </a:r>
                <a:r>
                  <a:rPr lang="da-DK" i="1" dirty="0"/>
                  <a:t>, or </a:t>
                </a:r>
                <a:r>
                  <a:rPr lang="da-DK" i="1" dirty="0" err="1"/>
                  <a:t>productivity</a:t>
                </a:r>
                <a:r>
                  <a:rPr lang="da-DK" i="1" dirty="0"/>
                  <a:t> </a:t>
                </a:r>
                <a:r>
                  <a:rPr lang="da-DK" i="1" dirty="0" err="1"/>
                  <a:t>effects</a:t>
                </a:r>
                <a:r>
                  <a:rPr lang="da-DK" i="1" dirty="0"/>
                  <a:t>) is </a:t>
                </a:r>
              </a:p>
              <a:p>
                <a:pPr marL="360000" lvl="2" indent="0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i="1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og</m:t>
                      </m:r>
                      <m:r>
                        <a:rPr lang="da-DK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income</m:t>
                      </m:r>
                      <m:r>
                        <a:rPr lang="da-DK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a-DK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a-DK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𝑐𝑖𝑔𝑠</m:t>
                      </m:r>
                      <m:r>
                        <a:rPr lang="da-DK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𝑒𝑑𝑢𝑐</m:t>
                      </m:r>
                      <m:r>
                        <a:rPr lang="da-DK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i="1" smtClean="0"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da-DK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a-DK" i="1" smtClean="0">
                          <a:latin typeface="Cambria Math" panose="02040503050406030204" pitchFamily="18" charset="0"/>
                        </a:rPr>
                        <m:t>𝑎𝑔</m:t>
                      </m:r>
                      <m:sSup>
                        <m:sSup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a-DK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da-DK" dirty="0"/>
              </a:p>
              <a:p>
                <a:pPr marL="0" indent="0">
                  <a:buNone/>
                </a:pPr>
                <a:r>
                  <a:rPr lang="da-DK" i="1" dirty="0" err="1"/>
                  <a:t>where</a:t>
                </a:r>
                <a:r>
                  <a:rPr lang="da-DK" i="1" dirty="0"/>
                  <a:t> </a:t>
                </a:r>
                <a:r>
                  <a:rPr lang="da-DK" i="1" dirty="0" err="1"/>
                  <a:t>cigs</a:t>
                </a:r>
                <a:r>
                  <a:rPr lang="da-DK" i="1" dirty="0"/>
                  <a:t> is </a:t>
                </a:r>
                <a:r>
                  <a:rPr lang="da-DK" i="1" dirty="0" err="1"/>
                  <a:t>number</a:t>
                </a:r>
                <a:r>
                  <a:rPr lang="da-DK" i="1" dirty="0"/>
                  <a:t> of </a:t>
                </a:r>
                <a:r>
                  <a:rPr lang="da-DK" i="1" dirty="0" err="1"/>
                  <a:t>cigarettes</a:t>
                </a:r>
                <a:r>
                  <a:rPr lang="da-DK" i="1" dirty="0"/>
                  <a:t> </a:t>
                </a:r>
                <a:r>
                  <a:rPr lang="da-DK" i="1" dirty="0" err="1"/>
                  <a:t>smoked</a:t>
                </a:r>
                <a:r>
                  <a:rPr lang="da-DK" i="1" dirty="0"/>
                  <a:t> per </a:t>
                </a:r>
                <a:r>
                  <a:rPr lang="da-DK" i="1" dirty="0" err="1"/>
                  <a:t>day</a:t>
                </a:r>
                <a:r>
                  <a:rPr lang="da-DK" i="1" dirty="0"/>
                  <a:t>, on average. How do </a:t>
                </a:r>
                <a:r>
                  <a:rPr lang="da-DK" i="1" dirty="0" err="1"/>
                  <a:t>you</a:t>
                </a:r>
                <a:r>
                  <a:rPr lang="da-DK" i="1" dirty="0"/>
                  <a:t> </a:t>
                </a:r>
                <a:r>
                  <a:rPr lang="da-DK" i="1" dirty="0" err="1"/>
                  <a:t>interpret</a:t>
                </a:r>
                <a:r>
                  <a:rPr lang="da-DK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l-GR" i="1" dirty="0"/>
                  <a:t>? </a:t>
                </a:r>
              </a:p>
            </p:txBody>
          </p:sp>
        </mc:Choice>
        <mc:Fallback xmlns="">
          <p:sp>
            <p:nvSpPr>
              <p:cNvPr id="8" name="Content Placeholder 9">
                <a:extLst>
                  <a:ext uri="{FF2B5EF4-FFF2-40B4-BE49-F238E27FC236}">
                    <a16:creationId xmlns:a16="http://schemas.microsoft.com/office/drawing/2014/main" id="{95B5151F-5364-43AA-F475-F76748ACC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460501"/>
                <a:ext cx="10732765" cy="1282700"/>
              </a:xfrm>
              <a:prstGeom prst="rect">
                <a:avLst/>
              </a:prstGeom>
              <a:blipFill>
                <a:blip r:embed="rId3"/>
                <a:stretch>
                  <a:fillRect l="-1064" t="-294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9">
                <a:extLst>
                  <a:ext uri="{FF2B5EF4-FFF2-40B4-BE49-F238E27FC236}">
                    <a16:creationId xmlns:a16="http://schemas.microsoft.com/office/drawing/2014/main" id="{5A899CC0-83DE-23EA-C380-767545F45C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47" y="3577957"/>
                <a:ext cx="10732765" cy="169732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i="1" dirty="0"/>
                  <a:t>(b) To </a:t>
                </a:r>
                <a:r>
                  <a:rPr lang="da-DK" i="1" dirty="0" err="1"/>
                  <a:t>reflect</a:t>
                </a:r>
                <a:r>
                  <a:rPr lang="da-DK" i="1" dirty="0"/>
                  <a:t> the </a:t>
                </a:r>
                <a:r>
                  <a:rPr lang="da-DK" i="1" dirty="0" err="1"/>
                  <a:t>fact</a:t>
                </a:r>
                <a:r>
                  <a:rPr lang="da-DK" i="1" dirty="0"/>
                  <a:t> </a:t>
                </a:r>
                <a:r>
                  <a:rPr lang="da-DK" i="1" dirty="0" err="1"/>
                  <a:t>that</a:t>
                </a:r>
                <a:r>
                  <a:rPr lang="da-DK" i="1" dirty="0"/>
                  <a:t> </a:t>
                </a:r>
                <a:r>
                  <a:rPr lang="da-DK" i="1" dirty="0" err="1"/>
                  <a:t>cigarette</a:t>
                </a:r>
                <a:r>
                  <a:rPr lang="da-DK" i="1" dirty="0"/>
                  <a:t> </a:t>
                </a:r>
                <a:r>
                  <a:rPr lang="da-DK" i="1" dirty="0" err="1"/>
                  <a:t>consumption</a:t>
                </a:r>
                <a:r>
                  <a:rPr lang="da-DK" i="1" dirty="0"/>
                  <a:t> </a:t>
                </a:r>
                <a:r>
                  <a:rPr lang="da-DK" i="1" dirty="0" err="1"/>
                  <a:t>might</a:t>
                </a:r>
                <a:r>
                  <a:rPr lang="da-DK" i="1" dirty="0"/>
                  <a:t> </a:t>
                </a:r>
                <a:r>
                  <a:rPr lang="da-DK" i="1" dirty="0" err="1"/>
                  <a:t>be</a:t>
                </a:r>
                <a:r>
                  <a:rPr lang="da-DK" i="1" dirty="0"/>
                  <a:t> </a:t>
                </a:r>
                <a:r>
                  <a:rPr lang="da-DK" i="1" dirty="0" err="1"/>
                  <a:t>jointly</a:t>
                </a:r>
                <a:r>
                  <a:rPr lang="da-DK" i="1" dirty="0"/>
                  <a:t> </a:t>
                </a:r>
                <a:r>
                  <a:rPr lang="da-DK" i="1" dirty="0" err="1"/>
                  <a:t>determined</a:t>
                </a:r>
                <a:r>
                  <a:rPr lang="da-DK" i="1" dirty="0"/>
                  <a:t> with </a:t>
                </a:r>
                <a:r>
                  <a:rPr lang="da-DK" i="1" dirty="0" err="1"/>
                  <a:t>income</a:t>
                </a:r>
                <a:r>
                  <a:rPr lang="da-DK" i="1" dirty="0"/>
                  <a:t>, a demand for </a:t>
                </a:r>
                <a:r>
                  <a:rPr lang="da-DK" i="1" dirty="0" err="1"/>
                  <a:t>cigarettes</a:t>
                </a:r>
                <a:r>
                  <a:rPr lang="da-DK" i="1" dirty="0"/>
                  <a:t> </a:t>
                </a:r>
                <a:r>
                  <a:rPr lang="da-DK" i="1" dirty="0" err="1"/>
                  <a:t>equation</a:t>
                </a:r>
                <a:r>
                  <a:rPr lang="da-DK" i="1" dirty="0"/>
                  <a:t>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𝑐𝑖𝑔𝑠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a-DK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𝑖𝑛𝑐𝑜𝑚𝑒</m:t>
                              </m:r>
                            </m:e>
                          </m:d>
                        </m:e>
                      </m:func>
                      <m:r>
                        <a:rPr lang="da-DK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𝑒𝑑𝑢𝑐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a-DK" i="1">
                          <a:latin typeface="Cambria Math" panose="02040503050406030204" pitchFamily="18" charset="0"/>
                        </a:rPr>
                        <m:t>𝑎𝑔</m:t>
                      </m:r>
                      <m:sSup>
                        <m:sSup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a-DK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func>
                        <m:func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𝑐𝑖𝑔𝑝𝑟𝑖𝑐𝑒</m:t>
                              </m:r>
                            </m:e>
                          </m:d>
                        </m:e>
                      </m:func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𝑟𝑒𝑠𝑡𝑎𝑢𝑟𝑛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da-DK" dirty="0"/>
              </a:p>
              <a:p>
                <a:pPr marL="0" indent="0">
                  <a:buNone/>
                </a:pPr>
                <a:r>
                  <a:rPr lang="da-DK" i="1" dirty="0" err="1"/>
                  <a:t>where</a:t>
                </a:r>
                <a:r>
                  <a:rPr lang="da-DK" i="1" dirty="0"/>
                  <a:t> </a:t>
                </a:r>
                <a:r>
                  <a:rPr lang="da-DK" i="1" dirty="0" err="1"/>
                  <a:t>cigprice</a:t>
                </a:r>
                <a:r>
                  <a:rPr lang="da-DK" i="1" dirty="0"/>
                  <a:t> is the </a:t>
                </a:r>
                <a:r>
                  <a:rPr lang="da-DK" i="1" dirty="0" err="1"/>
                  <a:t>price</a:t>
                </a:r>
                <a:r>
                  <a:rPr lang="da-DK" i="1" dirty="0"/>
                  <a:t> of a </a:t>
                </a:r>
                <a:r>
                  <a:rPr lang="da-DK" i="1" dirty="0" err="1"/>
                  <a:t>pack</a:t>
                </a:r>
                <a:r>
                  <a:rPr lang="da-DK" i="1" dirty="0"/>
                  <a:t> of </a:t>
                </a:r>
                <a:r>
                  <a:rPr lang="da-DK" i="1" dirty="0" err="1"/>
                  <a:t>cigarettes</a:t>
                </a:r>
                <a:r>
                  <a:rPr lang="da-DK" i="1" dirty="0"/>
                  <a:t> (in cents), and </a:t>
                </a:r>
                <a:r>
                  <a:rPr lang="da-DK" i="1" dirty="0" err="1"/>
                  <a:t>restaurn</a:t>
                </a:r>
                <a:r>
                  <a:rPr lang="da-DK" i="1" dirty="0"/>
                  <a:t> is a </a:t>
                </a:r>
                <a:r>
                  <a:rPr lang="da-DK" i="1" dirty="0" err="1"/>
                  <a:t>binary</a:t>
                </a:r>
                <a:r>
                  <a:rPr lang="da-DK" i="1" dirty="0"/>
                  <a:t> variable </a:t>
                </a:r>
                <a:r>
                  <a:rPr lang="da-DK" i="1" dirty="0" err="1"/>
                  <a:t>equal</a:t>
                </a:r>
                <a:r>
                  <a:rPr lang="da-DK" i="1" dirty="0"/>
                  <a:t> to </a:t>
                </a:r>
                <a:r>
                  <a:rPr lang="da-DK" i="1" dirty="0" err="1"/>
                  <a:t>unity</a:t>
                </a:r>
                <a:r>
                  <a:rPr lang="da-DK" i="1" dirty="0"/>
                  <a:t> </a:t>
                </a:r>
                <a:r>
                  <a:rPr lang="da-DK" i="1" dirty="0" err="1"/>
                  <a:t>if</a:t>
                </a:r>
                <a:r>
                  <a:rPr lang="da-DK" i="1" dirty="0"/>
                  <a:t> the person lives in a </a:t>
                </a:r>
                <a:r>
                  <a:rPr lang="da-DK" i="1" dirty="0" err="1"/>
                  <a:t>state</a:t>
                </a:r>
                <a:r>
                  <a:rPr lang="da-DK" i="1" dirty="0"/>
                  <a:t> with restaurant smoking </a:t>
                </a:r>
                <a:r>
                  <a:rPr lang="da-DK" i="1" dirty="0" err="1"/>
                  <a:t>restrictions</a:t>
                </a:r>
                <a:r>
                  <a:rPr lang="da-DK" i="1" dirty="0"/>
                  <a:t>. </a:t>
                </a:r>
                <a:r>
                  <a:rPr lang="da-DK" i="1" dirty="0" err="1"/>
                  <a:t>Assuming</a:t>
                </a:r>
                <a:r>
                  <a:rPr lang="da-DK" i="1" dirty="0"/>
                  <a:t> </a:t>
                </a:r>
                <a:r>
                  <a:rPr lang="da-DK" i="1" dirty="0" err="1"/>
                  <a:t>these</a:t>
                </a:r>
                <a:r>
                  <a:rPr lang="da-DK" i="1" dirty="0"/>
                  <a:t> </a:t>
                </a:r>
                <a:r>
                  <a:rPr lang="da-DK" i="1" dirty="0" err="1"/>
                  <a:t>are</a:t>
                </a:r>
                <a:r>
                  <a:rPr lang="da-DK" i="1" dirty="0"/>
                  <a:t> </a:t>
                </a:r>
                <a:r>
                  <a:rPr lang="da-DK" i="1" dirty="0" err="1"/>
                  <a:t>exogenous</a:t>
                </a:r>
                <a:r>
                  <a:rPr lang="da-DK" i="1" dirty="0"/>
                  <a:t> to the </a:t>
                </a:r>
                <a:r>
                  <a:rPr lang="da-DK" i="1" dirty="0" err="1"/>
                  <a:t>individual</a:t>
                </a:r>
                <a:r>
                  <a:rPr lang="da-DK" i="1" dirty="0"/>
                  <a:t>, </a:t>
                </a:r>
                <a:r>
                  <a:rPr lang="da-DK" i="1" dirty="0" err="1"/>
                  <a:t>what</a:t>
                </a:r>
                <a:r>
                  <a:rPr lang="da-DK" i="1" dirty="0"/>
                  <a:t> </a:t>
                </a:r>
                <a:r>
                  <a:rPr lang="da-DK" i="1" dirty="0" err="1"/>
                  <a:t>signs</a:t>
                </a:r>
                <a:r>
                  <a:rPr lang="da-DK" i="1" dirty="0"/>
                  <a:t> </a:t>
                </a:r>
                <a:r>
                  <a:rPr lang="da-DK" i="1" dirty="0" err="1"/>
                  <a:t>would</a:t>
                </a:r>
                <a:r>
                  <a:rPr lang="da-DK" i="1" dirty="0"/>
                  <a:t> </a:t>
                </a:r>
                <a:r>
                  <a:rPr lang="da-DK" i="1" dirty="0" err="1"/>
                  <a:t>you</a:t>
                </a:r>
                <a:r>
                  <a:rPr lang="da-DK" i="1" dirty="0"/>
                  <a:t> </a:t>
                </a:r>
                <a:r>
                  <a:rPr lang="da-DK" i="1" dirty="0" err="1"/>
                  <a:t>expect</a:t>
                </a:r>
                <a:r>
                  <a:rPr lang="da-DK" i="1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i="1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l-GR" i="1" dirty="0"/>
                  <a:t>? </a:t>
                </a:r>
              </a:p>
              <a:p>
                <a:pPr marL="0" indent="0">
                  <a:buNone/>
                </a:pPr>
                <a:r>
                  <a:rPr lang="da-DK" dirty="0"/>
                  <a:t> </a:t>
                </a:r>
              </a:p>
            </p:txBody>
          </p:sp>
        </mc:Choice>
        <mc:Fallback xmlns="">
          <p:sp>
            <p:nvSpPr>
              <p:cNvPr id="17" name="Content Placeholder 9">
                <a:extLst>
                  <a:ext uri="{FF2B5EF4-FFF2-40B4-BE49-F238E27FC236}">
                    <a16:creationId xmlns:a16="http://schemas.microsoft.com/office/drawing/2014/main" id="{5A899CC0-83DE-23EA-C380-767545F45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7" y="3577957"/>
                <a:ext cx="10732765" cy="1697328"/>
              </a:xfrm>
              <a:prstGeom prst="rect">
                <a:avLst/>
              </a:prstGeom>
              <a:blipFill>
                <a:blip r:embed="rId4"/>
                <a:stretch>
                  <a:fillRect l="-1064" t="-1481" r="-355" b="-444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9">
                <a:extLst>
                  <a:ext uri="{FF2B5EF4-FFF2-40B4-BE49-F238E27FC236}">
                    <a16:creationId xmlns:a16="http://schemas.microsoft.com/office/drawing/2014/main" id="{11F8FAF8-8D2C-FE69-D59C-A99CAE045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48" y="2726078"/>
                <a:ext cx="10732765" cy="77378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dirty="0"/>
                  <a:t>Assuming the </a:t>
                </a:r>
                <a:r>
                  <a:rPr lang="da-DK" dirty="0" err="1"/>
                  <a:t>structural</a:t>
                </a:r>
                <a:r>
                  <a:rPr lang="da-DK" dirty="0"/>
                  <a:t> </a:t>
                </a:r>
                <a:r>
                  <a:rPr lang="da-DK" dirty="0" err="1"/>
                  <a:t>equation</a:t>
                </a:r>
                <a:r>
                  <a:rPr lang="da-DK" dirty="0"/>
                  <a:t> </a:t>
                </a:r>
                <a:r>
                  <a:rPr lang="da-DK" dirty="0" err="1"/>
                  <a:t>represents</a:t>
                </a:r>
                <a:r>
                  <a:rPr lang="da-DK" dirty="0"/>
                  <a:t> a </a:t>
                </a:r>
                <a:r>
                  <a:rPr lang="da-DK" dirty="0" err="1"/>
                  <a:t>causal</a:t>
                </a:r>
                <a:r>
                  <a:rPr lang="da-DK" dirty="0"/>
                  <a:t> </a:t>
                </a:r>
                <a:r>
                  <a:rPr lang="da-DK" dirty="0" err="1"/>
                  <a:t>relationship</a:t>
                </a:r>
                <a:r>
                  <a:rPr lang="da-DK" dirty="0"/>
                  <a:t> - and </a:t>
                </a:r>
                <a:r>
                  <a:rPr lang="da-DK" dirty="0" err="1"/>
                  <a:t>remembering</a:t>
                </a:r>
                <a:r>
                  <a:rPr lang="da-DK" dirty="0"/>
                  <a:t> </a:t>
                </a:r>
                <a:r>
                  <a:rPr lang="da-DK" dirty="0" err="1"/>
                  <a:t>we</a:t>
                </a:r>
                <a:r>
                  <a:rPr lang="da-DK" dirty="0"/>
                  <a:t> have a log-</a:t>
                </a:r>
                <a:r>
                  <a:rPr lang="da-DK" dirty="0" err="1"/>
                  <a:t>level</a:t>
                </a:r>
                <a:r>
                  <a:rPr lang="da-DK" dirty="0"/>
                  <a:t> model with </a:t>
                </a:r>
                <a:r>
                  <a:rPr lang="da-DK" dirty="0" err="1"/>
                  <a:t>respect</a:t>
                </a:r>
                <a:r>
                  <a:rPr lang="da-DK" dirty="0"/>
                  <a:t> to </a:t>
                </a:r>
                <a:r>
                  <a:rPr lang="da-DK" dirty="0" err="1"/>
                  <a:t>cigs</a:t>
                </a:r>
                <a:r>
                  <a:rPr lang="da-DK" dirty="0"/>
                  <a:t> -  100⋅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l-GR" dirty="0"/>
                  <a:t> </a:t>
                </a:r>
                <a:r>
                  <a:rPr lang="da-DK" dirty="0"/>
                  <a:t>is the </a:t>
                </a:r>
                <a:r>
                  <a:rPr lang="da-DK" dirty="0" err="1"/>
                  <a:t>approximate</a:t>
                </a:r>
                <a:r>
                  <a:rPr lang="da-DK" dirty="0"/>
                  <a:t> </a:t>
                </a:r>
                <a:r>
                  <a:rPr lang="da-DK" dirty="0" err="1"/>
                  <a:t>percentage</a:t>
                </a:r>
                <a:r>
                  <a:rPr lang="da-DK" dirty="0"/>
                  <a:t> </a:t>
                </a:r>
                <a:r>
                  <a:rPr lang="da-DK" dirty="0" err="1"/>
                  <a:t>change</a:t>
                </a:r>
                <a:r>
                  <a:rPr lang="da-DK" dirty="0"/>
                  <a:t> in </a:t>
                </a:r>
                <a:r>
                  <a:rPr lang="da-DK" dirty="0" err="1"/>
                  <a:t>income</a:t>
                </a:r>
                <a:r>
                  <a:rPr lang="da-DK" dirty="0"/>
                  <a:t> (= </a:t>
                </a:r>
                <a:r>
                  <a:rPr lang="da-DK" dirty="0" err="1"/>
                  <a:t>semi-elastictity</a:t>
                </a:r>
                <a:r>
                  <a:rPr lang="da-DK" dirty="0"/>
                  <a:t>)  </a:t>
                </a:r>
                <a:r>
                  <a:rPr lang="da-DK" dirty="0" err="1"/>
                  <a:t>if</a:t>
                </a:r>
                <a:r>
                  <a:rPr lang="da-DK" dirty="0"/>
                  <a:t> a person </a:t>
                </a:r>
                <a:r>
                  <a:rPr lang="da-DK" dirty="0" err="1"/>
                  <a:t>smokes</a:t>
                </a:r>
                <a:r>
                  <a:rPr lang="da-DK" dirty="0"/>
                  <a:t> </a:t>
                </a:r>
                <a:r>
                  <a:rPr lang="da-DK" dirty="0" err="1"/>
                  <a:t>one</a:t>
                </a:r>
                <a:r>
                  <a:rPr lang="da-DK" dirty="0"/>
                  <a:t> more </a:t>
                </a:r>
                <a:r>
                  <a:rPr lang="da-DK" dirty="0" err="1"/>
                  <a:t>cigarette</a:t>
                </a:r>
                <a:r>
                  <a:rPr lang="da-DK" dirty="0"/>
                  <a:t> per </a:t>
                </a:r>
                <a:r>
                  <a:rPr lang="da-DK" dirty="0" err="1"/>
                  <a:t>day</a:t>
                </a:r>
                <a:r>
                  <a:rPr lang="da-DK" dirty="0"/>
                  <a:t>.</a:t>
                </a:r>
              </a:p>
            </p:txBody>
          </p:sp>
        </mc:Choice>
        <mc:Fallback xmlns="">
          <p:sp>
            <p:nvSpPr>
              <p:cNvPr id="2" name="Content Placeholder 9">
                <a:extLst>
                  <a:ext uri="{FF2B5EF4-FFF2-40B4-BE49-F238E27FC236}">
                    <a16:creationId xmlns:a16="http://schemas.microsoft.com/office/drawing/2014/main" id="{11F8FAF8-8D2C-FE69-D59C-A99CAE045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2726078"/>
                <a:ext cx="10732765" cy="773785"/>
              </a:xfrm>
              <a:prstGeom prst="rect">
                <a:avLst/>
              </a:prstGeom>
              <a:blipFill>
                <a:blip r:embed="rId5"/>
                <a:stretch>
                  <a:fillRect l="-709" t="-3226" r="-946" b="-96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9">
                <a:extLst>
                  <a:ext uri="{FF2B5EF4-FFF2-40B4-BE49-F238E27FC236}">
                    <a16:creationId xmlns:a16="http://schemas.microsoft.com/office/drawing/2014/main" id="{49FBACC1-3D5B-D2E2-BE45-63249C47F9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46" y="5375017"/>
                <a:ext cx="10732765" cy="71373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dirty="0"/>
                  <a:t>Since </a:t>
                </a:r>
                <a:r>
                  <a:rPr lang="da-DK" dirty="0" err="1"/>
                  <a:t>consumption</a:t>
                </a:r>
                <a:r>
                  <a:rPr lang="da-DK" dirty="0"/>
                  <a:t> and </a:t>
                </a:r>
                <a:r>
                  <a:rPr lang="da-DK" dirty="0" err="1"/>
                  <a:t>price</a:t>
                </a:r>
                <a:r>
                  <a:rPr lang="da-DK" dirty="0"/>
                  <a:t> </a:t>
                </a:r>
                <a:r>
                  <a:rPr lang="da-DK" dirty="0" err="1"/>
                  <a:t>are</a:t>
                </a:r>
                <a:r>
                  <a:rPr lang="da-DK" dirty="0"/>
                  <a:t>, </a:t>
                </a:r>
                <a:r>
                  <a:rPr lang="da-DK" dirty="0" err="1"/>
                  <a:t>ceteris</a:t>
                </a:r>
                <a:r>
                  <a:rPr lang="da-DK" dirty="0"/>
                  <a:t> paribus, </a:t>
                </a:r>
                <a:r>
                  <a:rPr lang="da-DK" dirty="0" err="1"/>
                  <a:t>negatively</a:t>
                </a:r>
                <a:r>
                  <a:rPr lang="da-DK" dirty="0"/>
                  <a:t> </a:t>
                </a:r>
                <a:r>
                  <a:rPr lang="da-DK" dirty="0" err="1"/>
                  <a:t>related</a:t>
                </a:r>
                <a:r>
                  <a:rPr lang="da-DK" dirty="0"/>
                  <a:t>,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expect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dirty="0"/>
                  <a:t>≤ 0 (</a:t>
                </a:r>
                <a:r>
                  <a:rPr lang="da-DK" dirty="0" err="1"/>
                  <a:t>allowing</a:t>
                </a:r>
                <a:r>
                  <a:rPr lang="da-DK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dirty="0"/>
                  <a:t>) = 0. </a:t>
                </a:r>
                <a:r>
                  <a:rPr lang="da-DK" dirty="0" err="1"/>
                  <a:t>Similarly</a:t>
                </a:r>
                <a:r>
                  <a:rPr lang="da-DK" dirty="0"/>
                  <a:t>, </a:t>
                </a:r>
                <a:r>
                  <a:rPr lang="da-DK" dirty="0" err="1"/>
                  <a:t>everything</a:t>
                </a:r>
                <a:r>
                  <a:rPr lang="da-DK" dirty="0"/>
                  <a:t> </a:t>
                </a:r>
                <a:r>
                  <a:rPr lang="da-DK" dirty="0" err="1"/>
                  <a:t>else</a:t>
                </a:r>
                <a:r>
                  <a:rPr lang="da-DK" dirty="0"/>
                  <a:t> </a:t>
                </a:r>
                <a:r>
                  <a:rPr lang="da-DK" dirty="0" err="1"/>
                  <a:t>equal</a:t>
                </a:r>
                <a:r>
                  <a:rPr lang="da-DK" dirty="0"/>
                  <a:t>, restaurant smoking </a:t>
                </a:r>
                <a:r>
                  <a:rPr lang="da-DK" dirty="0" err="1"/>
                  <a:t>restrictions</a:t>
                </a:r>
                <a:r>
                  <a:rPr lang="da-DK" dirty="0"/>
                  <a:t> </a:t>
                </a:r>
                <a:r>
                  <a:rPr lang="da-DK" dirty="0" err="1"/>
                  <a:t>should</a:t>
                </a:r>
                <a:r>
                  <a:rPr lang="da-DK" dirty="0"/>
                  <a:t> </a:t>
                </a:r>
                <a:r>
                  <a:rPr lang="da-DK" dirty="0" err="1"/>
                  <a:t>reduce</a:t>
                </a:r>
                <a:r>
                  <a:rPr lang="da-DK" dirty="0"/>
                  <a:t> </a:t>
                </a:r>
                <a:r>
                  <a:rPr lang="da-DK" dirty="0" err="1"/>
                  <a:t>cigarette</a:t>
                </a:r>
                <a:r>
                  <a:rPr lang="da-DK" dirty="0"/>
                  <a:t> smoking,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l-GR" dirty="0"/>
                  <a:t> ≤ 0.</a:t>
                </a:r>
              </a:p>
              <a:p>
                <a:pPr marL="0" indent="0">
                  <a:buNone/>
                </a:pPr>
                <a:r>
                  <a:rPr lang="da-DK" dirty="0"/>
                  <a:t> </a:t>
                </a:r>
              </a:p>
            </p:txBody>
          </p:sp>
        </mc:Choice>
        <mc:Fallback xmlns="">
          <p:sp>
            <p:nvSpPr>
              <p:cNvPr id="7" name="Content Placeholder 9">
                <a:extLst>
                  <a:ext uri="{FF2B5EF4-FFF2-40B4-BE49-F238E27FC236}">
                    <a16:creationId xmlns:a16="http://schemas.microsoft.com/office/drawing/2014/main" id="{49FBACC1-3D5B-D2E2-BE45-63249C47F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6" y="5375017"/>
                <a:ext cx="10732765" cy="713733"/>
              </a:xfrm>
              <a:prstGeom prst="rect">
                <a:avLst/>
              </a:prstGeom>
              <a:blipFill>
                <a:blip r:embed="rId6"/>
                <a:stretch>
                  <a:fillRect l="-709" t="-526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34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8A762-01D3-84E4-CDD2-A67E3B529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19DACD-E6DB-7268-39A8-A7AF65939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4, Part 1 - </a:t>
            </a:r>
            <a:r>
              <a:rPr lang="da-DK" dirty="0" err="1"/>
              <a:t>Simultaneous</a:t>
            </a:r>
            <a:r>
              <a:rPr lang="da-DK" dirty="0"/>
              <a:t> Equation Models </a:t>
            </a:r>
            <a:br>
              <a:rPr lang="da-DK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2B63D-641F-63D8-6BAB-74882C122C2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E81DED5-524E-3886-CEB8-54DA6AFB2E0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4.1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A0669D53-C9D5-CF6D-4999-71760E0FD3EA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SMOKE.DTA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  <a:r>
              <a:rPr lang="da-DK" sz="1400" i="1" dirty="0" err="1"/>
              <a:t>Ralf’s</a:t>
            </a:r>
            <a:r>
              <a:rPr lang="da-DK" sz="1400" i="1" dirty="0"/>
              <a:t> slide 21 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86F56BDC-6EC5-8E23-FB0A-31FF7981AABF}"/>
              </a:ext>
            </a:extLst>
          </p:cNvPr>
          <p:cNvSpPr txBox="1">
            <a:spLocks/>
          </p:cNvSpPr>
          <p:nvPr/>
        </p:nvSpPr>
        <p:spPr>
          <a:xfrm>
            <a:off x="628649" y="1460501"/>
            <a:ext cx="10732765" cy="4038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(c)  Under </a:t>
            </a:r>
            <a:r>
              <a:rPr lang="da-DK" i="1" dirty="0" err="1"/>
              <a:t>what</a:t>
            </a:r>
            <a:r>
              <a:rPr lang="da-DK" i="1" dirty="0"/>
              <a:t> </a:t>
            </a:r>
            <a:r>
              <a:rPr lang="da-DK" i="1" dirty="0" err="1"/>
              <a:t>assumptions</a:t>
            </a:r>
            <a:r>
              <a:rPr lang="da-DK" i="1" dirty="0"/>
              <a:t> is the </a:t>
            </a:r>
            <a:r>
              <a:rPr lang="da-DK" i="1" dirty="0" err="1"/>
              <a:t>income</a:t>
            </a:r>
            <a:r>
              <a:rPr lang="da-DK" i="1" dirty="0"/>
              <a:t> </a:t>
            </a:r>
            <a:r>
              <a:rPr lang="da-DK" i="1" dirty="0" err="1"/>
              <a:t>equation</a:t>
            </a:r>
            <a:r>
              <a:rPr lang="da-DK" i="1" dirty="0"/>
              <a:t> from part (a) </a:t>
            </a:r>
            <a:r>
              <a:rPr lang="da-DK" i="1" dirty="0" err="1"/>
              <a:t>identified</a:t>
            </a:r>
            <a:r>
              <a:rPr lang="da-DK" i="1" dirty="0"/>
              <a:t>? </a:t>
            </a:r>
          </a:p>
          <a:p>
            <a:pPr marL="0" indent="0">
              <a:buNone/>
            </a:pPr>
            <a:endParaRPr lang="el-G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9">
                <a:extLst>
                  <a:ext uri="{FF2B5EF4-FFF2-40B4-BE49-F238E27FC236}">
                    <a16:creationId xmlns:a16="http://schemas.microsoft.com/office/drawing/2014/main" id="{685F821D-2023-6A80-3717-AF278EFF26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4266" y="5282999"/>
                <a:ext cx="10732765" cy="58189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dirty="0"/>
                  <a:t>We </a:t>
                </a:r>
                <a:r>
                  <a:rPr lang="da-DK" dirty="0" err="1"/>
                  <a:t>need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da-DK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to </a:t>
                </a:r>
                <a:r>
                  <a:rPr lang="da-DK" dirty="0" err="1"/>
                  <a:t>be</a:t>
                </a:r>
                <a:r>
                  <a:rPr lang="da-DK" dirty="0"/>
                  <a:t> </a:t>
                </a:r>
                <a:r>
                  <a:rPr lang="da-DK" dirty="0" err="1"/>
                  <a:t>different</a:t>
                </a:r>
                <a:r>
                  <a:rPr lang="da-DK" dirty="0"/>
                  <a:t> from </a:t>
                </a:r>
                <a:r>
                  <a:rPr lang="da-DK" dirty="0" err="1"/>
                  <a:t>zero</a:t>
                </a:r>
                <a:r>
                  <a:rPr lang="da-DK" dirty="0"/>
                  <a:t>. </a:t>
                </a:r>
                <a:r>
                  <a:rPr lang="da-DK" dirty="0" err="1"/>
                  <a:t>That</a:t>
                </a:r>
                <a:r>
                  <a:rPr lang="da-DK" dirty="0"/>
                  <a:t> is,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need</a:t>
                </a:r>
                <a:r>
                  <a:rPr lang="da-DK" dirty="0"/>
                  <a:t> at </a:t>
                </a:r>
                <a:r>
                  <a:rPr lang="da-DK" dirty="0" err="1"/>
                  <a:t>least</a:t>
                </a:r>
                <a:r>
                  <a:rPr lang="da-DK" dirty="0"/>
                  <a:t> </a:t>
                </a:r>
                <a:r>
                  <a:rPr lang="da-DK" dirty="0" err="1"/>
                  <a:t>one</a:t>
                </a:r>
                <a:r>
                  <a:rPr lang="da-DK" dirty="0"/>
                  <a:t> </a:t>
                </a:r>
                <a:r>
                  <a:rPr lang="da-DK" dirty="0" err="1"/>
                  <a:t>exogenous</a:t>
                </a:r>
                <a:r>
                  <a:rPr lang="da-DK" dirty="0"/>
                  <a:t> variable in the </a:t>
                </a:r>
                <a:r>
                  <a:rPr lang="da-DK" i="1" dirty="0" err="1"/>
                  <a:t>cigs</a:t>
                </a:r>
                <a:r>
                  <a:rPr lang="da-DK" dirty="0"/>
                  <a:t> </a:t>
                </a:r>
                <a:r>
                  <a:rPr lang="da-DK" dirty="0" err="1"/>
                  <a:t>equation</a:t>
                </a:r>
                <a:r>
                  <a:rPr lang="da-DK" dirty="0"/>
                  <a:t> </a:t>
                </a:r>
                <a:r>
                  <a:rPr lang="da-DK" dirty="0" err="1"/>
                  <a:t>that</a:t>
                </a:r>
                <a:r>
                  <a:rPr lang="da-DK" dirty="0"/>
                  <a:t> is not </a:t>
                </a:r>
                <a:r>
                  <a:rPr lang="da-DK" dirty="0" err="1"/>
                  <a:t>also</a:t>
                </a:r>
                <a:r>
                  <a:rPr lang="da-DK" dirty="0"/>
                  <a:t> in the log(</a:t>
                </a:r>
                <a:r>
                  <a:rPr lang="da-DK" i="1" dirty="0" err="1"/>
                  <a:t>income</a:t>
                </a:r>
                <a:r>
                  <a:rPr lang="da-DK" dirty="0"/>
                  <a:t>) </a:t>
                </a:r>
                <a:r>
                  <a:rPr lang="da-DK" dirty="0" err="1"/>
                  <a:t>equation</a:t>
                </a:r>
                <a:r>
                  <a:rPr lang="da-DK" dirty="0"/>
                  <a:t>.</a:t>
                </a:r>
              </a:p>
            </p:txBody>
          </p:sp>
        </mc:Choice>
        <mc:Fallback xmlns="">
          <p:sp>
            <p:nvSpPr>
              <p:cNvPr id="2" name="Content Placeholder 9">
                <a:extLst>
                  <a:ext uri="{FF2B5EF4-FFF2-40B4-BE49-F238E27FC236}">
                    <a16:creationId xmlns:a16="http://schemas.microsoft.com/office/drawing/2014/main" id="{685F821D-2023-6A80-3717-AF278EFF2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66" y="5282999"/>
                <a:ext cx="10732765" cy="581890"/>
              </a:xfrm>
              <a:prstGeom prst="rect">
                <a:avLst/>
              </a:prstGeom>
              <a:blipFill>
                <a:blip r:embed="rId3"/>
                <a:stretch>
                  <a:fillRect l="-709" t="-6522" b="-217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Billede 12">
            <a:extLst>
              <a:ext uri="{FF2B5EF4-FFF2-40B4-BE49-F238E27FC236}">
                <a16:creationId xmlns:a16="http://schemas.microsoft.com/office/drawing/2014/main" id="{2A39FF3E-BFF0-5BB0-1C74-DB2185DF7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351" y="1703919"/>
            <a:ext cx="6552373" cy="349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4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5934F-0D3D-8892-5383-7DA4A1D25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1D2F69-749B-2658-E4A5-2B88E71E7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4, Part 1 - </a:t>
            </a:r>
            <a:r>
              <a:rPr lang="da-DK" dirty="0" err="1"/>
              <a:t>Simultaneous</a:t>
            </a:r>
            <a:r>
              <a:rPr lang="da-DK" dirty="0"/>
              <a:t> Equation Models </a:t>
            </a:r>
            <a:br>
              <a:rPr lang="da-DK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145707-8562-C989-6077-7C6A785D00F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CE52832-10F3-40A8-C16B-B20C6166BA4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4.1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8238981-9BA1-90BF-9A6C-06A76E3984BF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SMOKE.DTA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11AD118-A950-4172-FC93-BF2D436496E2}"/>
              </a:ext>
            </a:extLst>
          </p:cNvPr>
          <p:cNvSpPr txBox="1">
            <a:spLocks/>
          </p:cNvSpPr>
          <p:nvPr/>
        </p:nvSpPr>
        <p:spPr>
          <a:xfrm>
            <a:off x="627297" y="1476472"/>
            <a:ext cx="10732765" cy="6123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(d)  </a:t>
            </a:r>
            <a:r>
              <a:rPr lang="da-DK" i="1" dirty="0" err="1"/>
              <a:t>Estimate</a:t>
            </a:r>
            <a:r>
              <a:rPr lang="da-DK" i="1" dirty="0"/>
              <a:t> the </a:t>
            </a:r>
            <a:r>
              <a:rPr lang="da-DK" i="1" dirty="0" err="1">
                <a:solidFill>
                  <a:schemeClr val="bg1">
                    <a:lumMod val="75000"/>
                  </a:schemeClr>
                </a:solidFill>
              </a:rPr>
              <a:t>reduced</a:t>
            </a:r>
            <a:r>
              <a:rPr lang="da-DK" i="1" dirty="0">
                <a:solidFill>
                  <a:schemeClr val="bg1">
                    <a:lumMod val="75000"/>
                  </a:schemeClr>
                </a:solidFill>
              </a:rPr>
              <a:t> form</a:t>
            </a:r>
            <a:r>
              <a:rPr lang="da-DK" i="1" dirty="0"/>
              <a:t>/</a:t>
            </a:r>
            <a:r>
              <a:rPr lang="da-DK" i="1" dirty="0" err="1"/>
              <a:t>first</a:t>
            </a:r>
            <a:r>
              <a:rPr lang="da-DK" i="1" dirty="0"/>
              <a:t> stage for </a:t>
            </a:r>
            <a:r>
              <a:rPr lang="da-DK" i="1" dirty="0" err="1"/>
              <a:t>cigs</a:t>
            </a:r>
            <a:r>
              <a:rPr lang="da-DK" i="1" dirty="0"/>
              <a:t>. (</a:t>
            </a:r>
            <a:r>
              <a:rPr lang="da-DK" i="1" dirty="0" err="1"/>
              <a:t>Recall</a:t>
            </a:r>
            <a:r>
              <a:rPr lang="da-DK" i="1" dirty="0"/>
              <a:t> </a:t>
            </a:r>
            <a:r>
              <a:rPr lang="da-DK" i="1" dirty="0" err="1"/>
              <a:t>that</a:t>
            </a:r>
            <a:r>
              <a:rPr lang="da-DK" i="1" dirty="0"/>
              <a:t> </a:t>
            </a:r>
            <a:r>
              <a:rPr lang="da-DK" i="1" dirty="0" err="1"/>
              <a:t>this</a:t>
            </a:r>
            <a:r>
              <a:rPr lang="da-DK" i="1" dirty="0"/>
              <a:t> </a:t>
            </a:r>
            <a:r>
              <a:rPr lang="da-DK" i="1" dirty="0" err="1"/>
              <a:t>entails</a:t>
            </a:r>
            <a:r>
              <a:rPr lang="da-DK" i="1" dirty="0"/>
              <a:t> </a:t>
            </a:r>
            <a:r>
              <a:rPr lang="da-DK" i="1" dirty="0" err="1"/>
              <a:t>regressing</a:t>
            </a:r>
            <a:r>
              <a:rPr lang="da-DK" i="1" dirty="0"/>
              <a:t> </a:t>
            </a:r>
            <a:r>
              <a:rPr lang="da-DK" i="1" dirty="0" err="1"/>
              <a:t>cigs</a:t>
            </a:r>
            <a:r>
              <a:rPr lang="da-DK" i="1" dirty="0"/>
              <a:t> on all </a:t>
            </a:r>
            <a:r>
              <a:rPr lang="da-DK" i="1" dirty="0" err="1"/>
              <a:t>exogenous</a:t>
            </a:r>
            <a:r>
              <a:rPr lang="da-DK" i="1" dirty="0"/>
              <a:t> variables.) Are log(</a:t>
            </a:r>
            <a:r>
              <a:rPr lang="da-DK" i="1" dirty="0" err="1"/>
              <a:t>cigprice</a:t>
            </a:r>
            <a:r>
              <a:rPr lang="da-DK" i="1" dirty="0"/>
              <a:t>) and </a:t>
            </a:r>
            <a:r>
              <a:rPr lang="da-DK" i="1" dirty="0" err="1"/>
              <a:t>restaurn</a:t>
            </a:r>
            <a:r>
              <a:rPr lang="da-DK" i="1" dirty="0"/>
              <a:t> </a:t>
            </a:r>
            <a:r>
              <a:rPr lang="da-DK" i="1" dirty="0" err="1"/>
              <a:t>significant</a:t>
            </a:r>
            <a:r>
              <a:rPr lang="da-DK" i="1" dirty="0"/>
              <a:t> in the </a:t>
            </a:r>
            <a:r>
              <a:rPr lang="da-DK" i="1" dirty="0" err="1"/>
              <a:t>reduced</a:t>
            </a:r>
            <a:r>
              <a:rPr lang="da-DK" i="1" dirty="0"/>
              <a:t> form?  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477F354F-92E6-280C-30FC-EE19C5A49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108" y="2227617"/>
            <a:ext cx="6819900" cy="1456854"/>
          </a:xfrm>
          <a:prstGeom prst="rect">
            <a:avLst/>
          </a:prstGeom>
        </p:spPr>
      </p:pic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5564D638-774A-C631-85FC-732AE309C282}"/>
              </a:ext>
            </a:extLst>
          </p:cNvPr>
          <p:cNvSpPr txBox="1">
            <a:spLocks/>
          </p:cNvSpPr>
          <p:nvPr/>
        </p:nvSpPr>
        <p:spPr>
          <a:xfrm>
            <a:off x="515469" y="3865431"/>
            <a:ext cx="10844593" cy="10666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dirty="0" err="1"/>
              <a:t>While</a:t>
            </a:r>
            <a:r>
              <a:rPr lang="da-DK" dirty="0"/>
              <a:t> log(</a:t>
            </a:r>
            <a:r>
              <a:rPr lang="da-DK" i="1" dirty="0" err="1"/>
              <a:t>cigpric</a:t>
            </a:r>
            <a:r>
              <a:rPr lang="da-DK" dirty="0"/>
              <a:t>) is </a:t>
            </a:r>
            <a:r>
              <a:rPr lang="da-DK" dirty="0" err="1"/>
              <a:t>very</a:t>
            </a:r>
            <a:r>
              <a:rPr lang="da-DK" dirty="0"/>
              <a:t> </a:t>
            </a:r>
            <a:r>
              <a:rPr lang="da-DK" dirty="0" err="1"/>
              <a:t>insignificant</a:t>
            </a:r>
            <a:r>
              <a:rPr lang="da-DK" dirty="0"/>
              <a:t>, </a:t>
            </a:r>
            <a:r>
              <a:rPr lang="da-DK" i="1" dirty="0" err="1"/>
              <a:t>restaurn</a:t>
            </a:r>
            <a:r>
              <a:rPr lang="da-DK" dirty="0"/>
              <a:t> had the </a:t>
            </a:r>
            <a:r>
              <a:rPr lang="da-DK" dirty="0" err="1"/>
              <a:t>expected</a:t>
            </a:r>
            <a:r>
              <a:rPr lang="da-DK" dirty="0"/>
              <a:t> negative sign and a </a:t>
            </a:r>
            <a:r>
              <a:rPr lang="da-DK" i="1" dirty="0"/>
              <a:t>t-</a:t>
            </a:r>
            <a:r>
              <a:rPr lang="da-DK" dirty="0" err="1"/>
              <a:t>statistic</a:t>
            </a:r>
            <a:r>
              <a:rPr lang="da-DK" dirty="0"/>
              <a:t> of </a:t>
            </a:r>
            <a:r>
              <a:rPr lang="da-DK" dirty="0" err="1"/>
              <a:t>about</a:t>
            </a:r>
            <a:r>
              <a:rPr lang="da-DK" dirty="0"/>
              <a:t> –2.47. (People </a:t>
            </a:r>
            <a:r>
              <a:rPr lang="da-DK" dirty="0" err="1"/>
              <a:t>living</a:t>
            </a:r>
            <a:r>
              <a:rPr lang="da-DK" dirty="0"/>
              <a:t> in </a:t>
            </a:r>
            <a:r>
              <a:rPr lang="da-DK" dirty="0" err="1"/>
              <a:t>states</a:t>
            </a:r>
            <a:r>
              <a:rPr lang="da-DK" dirty="0"/>
              <a:t> with restaurant smoking </a:t>
            </a:r>
            <a:r>
              <a:rPr lang="da-DK" dirty="0" err="1"/>
              <a:t>restrictions</a:t>
            </a:r>
            <a:r>
              <a:rPr lang="da-DK" dirty="0"/>
              <a:t> </a:t>
            </a:r>
            <a:r>
              <a:rPr lang="da-DK" dirty="0" err="1"/>
              <a:t>smoke</a:t>
            </a:r>
            <a:r>
              <a:rPr lang="da-DK" dirty="0"/>
              <a:t> </a:t>
            </a:r>
            <a:r>
              <a:rPr lang="da-DK" dirty="0" err="1"/>
              <a:t>almost</a:t>
            </a:r>
            <a:r>
              <a:rPr lang="da-DK" dirty="0"/>
              <a:t> </a:t>
            </a:r>
            <a:r>
              <a:rPr lang="da-DK" dirty="0" err="1"/>
              <a:t>three</a:t>
            </a:r>
            <a:r>
              <a:rPr lang="da-DK" dirty="0"/>
              <a:t> </a:t>
            </a:r>
            <a:r>
              <a:rPr lang="da-DK" dirty="0" err="1"/>
              <a:t>fewer</a:t>
            </a:r>
            <a:r>
              <a:rPr lang="da-DK" dirty="0"/>
              <a:t> </a:t>
            </a:r>
            <a:r>
              <a:rPr lang="da-DK" dirty="0" err="1"/>
              <a:t>cigarettes</a:t>
            </a:r>
            <a:r>
              <a:rPr lang="da-DK" dirty="0"/>
              <a:t>, on average, given </a:t>
            </a:r>
            <a:r>
              <a:rPr lang="da-DK" dirty="0" err="1"/>
              <a:t>education</a:t>
            </a:r>
            <a:r>
              <a:rPr lang="da-DK" dirty="0"/>
              <a:t> and age.)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drop log(</a:t>
            </a:r>
            <a:r>
              <a:rPr lang="da-DK" i="1" dirty="0" err="1"/>
              <a:t>cigpric</a:t>
            </a:r>
            <a:r>
              <a:rPr lang="da-DK" dirty="0"/>
              <a:t>) from the </a:t>
            </a:r>
            <a:r>
              <a:rPr lang="da-DK" dirty="0" err="1"/>
              <a:t>analysis</a:t>
            </a:r>
            <a:r>
              <a:rPr lang="da-DK" dirty="0"/>
              <a:t> but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leave</a:t>
            </a:r>
            <a:r>
              <a:rPr lang="da-DK" dirty="0"/>
              <a:t> it in. (</a:t>
            </a:r>
            <a:r>
              <a:rPr lang="da-DK" dirty="0" err="1"/>
              <a:t>Incidentally</a:t>
            </a:r>
            <a:r>
              <a:rPr lang="da-DK" dirty="0"/>
              <a:t>, the </a:t>
            </a:r>
            <a:r>
              <a:rPr lang="da-DK" i="1" dirty="0"/>
              <a:t>F</a:t>
            </a:r>
            <a:r>
              <a:rPr lang="da-DK" dirty="0"/>
              <a:t> test for joint </a:t>
            </a:r>
            <a:r>
              <a:rPr lang="da-DK" dirty="0" err="1"/>
              <a:t>significance</a:t>
            </a:r>
            <a:r>
              <a:rPr lang="da-DK" dirty="0"/>
              <a:t> of log(</a:t>
            </a:r>
            <a:r>
              <a:rPr lang="da-DK" i="1" dirty="0" err="1"/>
              <a:t>cigpric</a:t>
            </a:r>
            <a:r>
              <a:rPr lang="da-DK" dirty="0"/>
              <a:t>) and </a:t>
            </a:r>
            <a:r>
              <a:rPr lang="da-DK" i="1" dirty="0" err="1"/>
              <a:t>restaurn</a:t>
            </a:r>
            <a:r>
              <a:rPr lang="da-DK" dirty="0"/>
              <a:t> </a:t>
            </a:r>
            <a:r>
              <a:rPr lang="da-DK" dirty="0" err="1"/>
              <a:t>yields</a:t>
            </a:r>
            <a:r>
              <a:rPr lang="da-DK" dirty="0"/>
              <a:t> </a:t>
            </a:r>
            <a:r>
              <a:rPr lang="da-DK" i="1" dirty="0"/>
              <a:t>p</a:t>
            </a:r>
            <a:r>
              <a:rPr lang="da-DK" dirty="0"/>
              <a:t>-</a:t>
            </a:r>
            <a:r>
              <a:rPr lang="da-DK" dirty="0" err="1"/>
              <a:t>value</a:t>
            </a:r>
            <a:r>
              <a:rPr lang="da-DK" dirty="0"/>
              <a:t> ≈ .044, so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cannot</a:t>
            </a:r>
            <a:r>
              <a:rPr lang="da-DK" dirty="0"/>
              <a:t> </a:t>
            </a:r>
            <a:r>
              <a:rPr lang="da-DK" dirty="0" err="1"/>
              <a:t>reject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jointly</a:t>
            </a:r>
            <a:r>
              <a:rPr lang="da-DK" dirty="0"/>
              <a:t> </a:t>
            </a:r>
            <a:r>
              <a:rPr lang="da-DK" dirty="0" err="1"/>
              <a:t>significant</a:t>
            </a:r>
            <a:r>
              <a:rPr lang="da-DK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82332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10DD4-FED9-7F59-3244-C7195D0EF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33748B-ADD6-D452-154D-15294B4A2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4, Part 1 - </a:t>
            </a:r>
            <a:r>
              <a:rPr lang="da-DK" dirty="0" err="1"/>
              <a:t>Simultaneous</a:t>
            </a:r>
            <a:r>
              <a:rPr lang="da-DK" dirty="0"/>
              <a:t> Equation Models </a:t>
            </a:r>
            <a:br>
              <a:rPr lang="da-DK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4F2CB2-3021-F4C9-B72A-0489F8F5175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DDF8BC7-130E-F84F-2712-D04AD2C88BC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4.1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2A937D27-F852-5595-73C6-7D0A0360CFCE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SMOKE.DTA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9">
                <a:extLst>
                  <a:ext uri="{FF2B5EF4-FFF2-40B4-BE49-F238E27FC236}">
                    <a16:creationId xmlns:a16="http://schemas.microsoft.com/office/drawing/2014/main" id="{5A338A5A-3F7E-20C4-EC42-B94A0EF2AA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49" y="1460501"/>
                <a:ext cx="10732765" cy="40388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i="1" dirty="0"/>
                  <a:t>(e)  Now, </a:t>
                </a:r>
                <a:r>
                  <a:rPr lang="da-DK" i="1" dirty="0" err="1"/>
                  <a:t>estimate</a:t>
                </a:r>
                <a:r>
                  <a:rPr lang="da-DK" i="1" dirty="0"/>
                  <a:t> the </a:t>
                </a:r>
                <a:r>
                  <a:rPr lang="da-DK" i="1" dirty="0" err="1"/>
                  <a:t>income</a:t>
                </a:r>
                <a:r>
                  <a:rPr lang="da-DK" i="1" dirty="0"/>
                  <a:t> </a:t>
                </a:r>
                <a:r>
                  <a:rPr lang="da-DK" i="1" dirty="0" err="1"/>
                  <a:t>equation</a:t>
                </a:r>
                <a:r>
                  <a:rPr lang="da-DK" i="1" dirty="0"/>
                  <a:t> by 2SLS. </a:t>
                </a:r>
                <a:r>
                  <a:rPr lang="da-DK" i="1" dirty="0" err="1"/>
                  <a:t>Discuss</a:t>
                </a:r>
                <a:r>
                  <a:rPr lang="da-DK" i="1" dirty="0"/>
                  <a:t> </a:t>
                </a:r>
                <a:r>
                  <a:rPr lang="da-DK" i="1" dirty="0" err="1"/>
                  <a:t>how</a:t>
                </a:r>
                <a:r>
                  <a:rPr lang="da-DK" i="1" dirty="0"/>
                  <a:t> the </a:t>
                </a:r>
                <a:r>
                  <a:rPr lang="da-DK" i="1" dirty="0" err="1"/>
                  <a:t>estimate</a:t>
                </a:r>
                <a:r>
                  <a:rPr lang="da-DK" i="1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l-GR" i="1" dirty="0"/>
                  <a:t> </a:t>
                </a:r>
                <a:r>
                  <a:rPr lang="da-DK" i="1" dirty="0" err="1"/>
                  <a:t>compares</a:t>
                </a:r>
                <a:r>
                  <a:rPr lang="da-DK" i="1" dirty="0"/>
                  <a:t> with the OLS </a:t>
                </a:r>
                <a:r>
                  <a:rPr lang="da-DK" i="1" dirty="0" err="1"/>
                  <a:t>estimate</a:t>
                </a:r>
                <a:r>
                  <a:rPr lang="da-DK" i="1" dirty="0"/>
                  <a:t>. </a:t>
                </a:r>
              </a:p>
            </p:txBody>
          </p:sp>
        </mc:Choice>
        <mc:Fallback xmlns="">
          <p:sp>
            <p:nvSpPr>
              <p:cNvPr id="8" name="Content Placeholder 9">
                <a:extLst>
                  <a:ext uri="{FF2B5EF4-FFF2-40B4-BE49-F238E27FC236}">
                    <a16:creationId xmlns:a16="http://schemas.microsoft.com/office/drawing/2014/main" id="{5A338A5A-3F7E-20C4-EC42-B94A0EF2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460501"/>
                <a:ext cx="10732765" cy="403888"/>
              </a:xfrm>
              <a:prstGeom prst="rect">
                <a:avLst/>
              </a:prstGeom>
              <a:blipFill>
                <a:blip r:embed="rId3"/>
                <a:stretch>
                  <a:fillRect l="-709" t="-93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B04A9B92-1EFE-A96B-1B75-DAA89B761F7B}"/>
              </a:ext>
            </a:extLst>
          </p:cNvPr>
          <p:cNvSpPr txBox="1">
            <a:spLocks/>
          </p:cNvSpPr>
          <p:nvPr/>
        </p:nvSpPr>
        <p:spPr>
          <a:xfrm>
            <a:off x="571382" y="3843060"/>
            <a:ext cx="10732765" cy="6123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(f) Do </a:t>
            </a:r>
            <a:r>
              <a:rPr lang="da-DK" i="1" dirty="0" err="1"/>
              <a:t>you</a:t>
            </a:r>
            <a:r>
              <a:rPr lang="da-DK" i="1" dirty="0"/>
              <a:t> </a:t>
            </a:r>
            <a:r>
              <a:rPr lang="da-DK" i="1" dirty="0" err="1"/>
              <a:t>think</a:t>
            </a:r>
            <a:r>
              <a:rPr lang="da-DK" i="1" dirty="0"/>
              <a:t> </a:t>
            </a:r>
            <a:r>
              <a:rPr lang="da-DK" i="1" dirty="0" err="1"/>
              <a:t>that</a:t>
            </a:r>
            <a:r>
              <a:rPr lang="da-DK" i="1" dirty="0"/>
              <a:t> </a:t>
            </a:r>
            <a:r>
              <a:rPr lang="da-DK" i="1" dirty="0" err="1"/>
              <a:t>cigarette</a:t>
            </a:r>
            <a:r>
              <a:rPr lang="da-DK" i="1" dirty="0"/>
              <a:t> </a:t>
            </a:r>
            <a:r>
              <a:rPr lang="da-DK" i="1" dirty="0" err="1"/>
              <a:t>prices</a:t>
            </a:r>
            <a:r>
              <a:rPr lang="da-DK" i="1" dirty="0"/>
              <a:t> and restaurant smoking </a:t>
            </a:r>
            <a:r>
              <a:rPr lang="da-DK" i="1" dirty="0" err="1"/>
              <a:t>restrictions</a:t>
            </a:r>
            <a:r>
              <a:rPr lang="da-DK" i="1" dirty="0"/>
              <a:t> </a:t>
            </a:r>
            <a:r>
              <a:rPr lang="da-DK" i="1" dirty="0" err="1"/>
              <a:t>are</a:t>
            </a:r>
            <a:r>
              <a:rPr lang="da-DK" i="1" dirty="0"/>
              <a:t> </a:t>
            </a:r>
            <a:r>
              <a:rPr lang="da-DK" i="1" dirty="0" err="1"/>
              <a:t>exogenous</a:t>
            </a:r>
            <a:r>
              <a:rPr lang="da-DK" i="1" dirty="0"/>
              <a:t> in the </a:t>
            </a:r>
            <a:r>
              <a:rPr lang="da-DK" i="1" dirty="0" err="1"/>
              <a:t>income</a:t>
            </a:r>
            <a:r>
              <a:rPr lang="da-DK" i="1" dirty="0"/>
              <a:t> </a:t>
            </a:r>
            <a:r>
              <a:rPr lang="da-DK" i="1" dirty="0" err="1"/>
              <a:t>equation</a:t>
            </a:r>
            <a:r>
              <a:rPr lang="da-DK" i="1" dirty="0"/>
              <a:t>? </a:t>
            </a:r>
          </a:p>
          <a:p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9">
                <a:extLst>
                  <a:ext uri="{FF2B5EF4-FFF2-40B4-BE49-F238E27FC236}">
                    <a16:creationId xmlns:a16="http://schemas.microsoft.com/office/drawing/2014/main" id="{AA690150-0F13-3102-9942-92B1ED92F0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297" y="2890541"/>
                <a:ext cx="10844593" cy="81319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dirty="0"/>
                  <a:t>Now the </a:t>
                </a:r>
                <a:r>
                  <a:rPr lang="da-DK" dirty="0" err="1"/>
                  <a:t>coefficient</a:t>
                </a:r>
                <a:r>
                  <a:rPr lang="da-DK" dirty="0"/>
                  <a:t> on </a:t>
                </a:r>
                <a:r>
                  <a:rPr lang="da-DK" i="1" dirty="0" err="1"/>
                  <a:t>cigs</a:t>
                </a:r>
                <a:r>
                  <a:rPr lang="da-DK" dirty="0"/>
                  <a:t> is negative and </a:t>
                </a:r>
                <a:r>
                  <a:rPr lang="da-DK" dirty="0" err="1"/>
                  <a:t>almost</a:t>
                </a:r>
                <a:r>
                  <a:rPr lang="da-DK" dirty="0"/>
                  <a:t> </a:t>
                </a:r>
                <a:r>
                  <a:rPr lang="da-DK" dirty="0" err="1"/>
                  <a:t>significant</a:t>
                </a:r>
                <a:r>
                  <a:rPr lang="da-DK" dirty="0"/>
                  <a:t> at the 10% </a:t>
                </a:r>
                <a:r>
                  <a:rPr lang="da-DK" dirty="0" err="1"/>
                  <a:t>level</a:t>
                </a:r>
                <a:r>
                  <a:rPr lang="da-DK" dirty="0"/>
                  <a:t> </a:t>
                </a:r>
                <a:r>
                  <a:rPr lang="da-DK" dirty="0" err="1"/>
                  <a:t>against</a:t>
                </a:r>
                <a:r>
                  <a:rPr lang="da-DK" dirty="0"/>
                  <a:t> a </a:t>
                </a:r>
                <a:r>
                  <a:rPr lang="da-DK" dirty="0" err="1"/>
                  <a:t>two-sided</a:t>
                </a:r>
                <a:r>
                  <a:rPr lang="da-DK" dirty="0"/>
                  <a:t> alternative (t</a:t>
                </a:r>
                <a14:m>
                  <m:oMath xmlns:m="http://schemas.openxmlformats.org/officeDocument/2006/math">
                    <m:r>
                      <a:rPr lang="da-DK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a-DK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0.42</m:t>
                        </m:r>
                      </m:num>
                      <m:den>
                        <m:r>
                          <a:rPr lang="da-DK" b="0" i="1" dirty="0" smtClean="0">
                            <a:latin typeface="Cambria Math" panose="02040503050406030204" pitchFamily="18" charset="0"/>
                          </a:rPr>
                          <m:t>0.26</m:t>
                        </m:r>
                      </m:den>
                    </m:f>
                    <m:r>
                      <a:rPr lang="da-DK" b="0" i="1" dirty="0" smtClean="0">
                        <a:latin typeface="Cambria Math" panose="02040503050406030204" pitchFamily="18" charset="0"/>
                      </a:rPr>
                      <m:t>=1.62</m:t>
                    </m:r>
                    <m:r>
                      <a:rPr lang="da-DK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 and the </a:t>
                </a:r>
                <a:r>
                  <a:rPr lang="da-DK" dirty="0" err="1"/>
                  <a:t>critical</a:t>
                </a:r>
                <a:r>
                  <a:rPr lang="da-DK" dirty="0"/>
                  <a:t> </a:t>
                </a:r>
                <a:r>
                  <a:rPr lang="da-DK" dirty="0" err="1"/>
                  <a:t>value</a:t>
                </a:r>
                <a:r>
                  <a:rPr lang="da-DK" dirty="0"/>
                  <a:t> for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=0.10</m:t>
                    </m:r>
                  </m:oMath>
                </a14:m>
                <a:r>
                  <a:rPr lang="da-DK" dirty="0"/>
                  <a:t> is 1.645). The </a:t>
                </a:r>
                <a:r>
                  <a:rPr lang="da-DK" dirty="0" err="1"/>
                  <a:t>estimated</a:t>
                </a:r>
                <a:r>
                  <a:rPr lang="da-DK" dirty="0"/>
                  <a:t> </a:t>
                </a:r>
                <a:r>
                  <a:rPr lang="da-DK" dirty="0" err="1"/>
                  <a:t>effect</a:t>
                </a:r>
                <a:r>
                  <a:rPr lang="da-DK" dirty="0"/>
                  <a:t> is </a:t>
                </a:r>
                <a:r>
                  <a:rPr lang="da-DK" dirty="0" err="1"/>
                  <a:t>very</a:t>
                </a:r>
                <a:r>
                  <a:rPr lang="da-DK" dirty="0"/>
                  <a:t> large: </a:t>
                </a:r>
                <a:r>
                  <a:rPr lang="da-DK" dirty="0" err="1"/>
                  <a:t>each</a:t>
                </a:r>
                <a:r>
                  <a:rPr lang="da-DK" dirty="0"/>
                  <a:t> </a:t>
                </a:r>
                <a:r>
                  <a:rPr lang="da-DK" dirty="0" err="1"/>
                  <a:t>additional</a:t>
                </a:r>
                <a:r>
                  <a:rPr lang="da-DK" dirty="0"/>
                  <a:t> </a:t>
                </a:r>
                <a:r>
                  <a:rPr lang="da-DK" dirty="0" err="1"/>
                  <a:t>cigarette</a:t>
                </a:r>
                <a:r>
                  <a:rPr lang="da-DK" dirty="0"/>
                  <a:t> </a:t>
                </a:r>
                <a:r>
                  <a:rPr lang="da-DK" dirty="0" err="1"/>
                  <a:t>someone</a:t>
                </a:r>
                <a:r>
                  <a:rPr lang="da-DK" dirty="0"/>
                  <a:t> </a:t>
                </a:r>
                <a:r>
                  <a:rPr lang="da-DK" dirty="0" err="1"/>
                  <a:t>smokes</a:t>
                </a:r>
                <a:r>
                  <a:rPr lang="da-DK" dirty="0"/>
                  <a:t> </a:t>
                </a:r>
                <a:r>
                  <a:rPr lang="da-DK" dirty="0" err="1"/>
                  <a:t>lowers</a:t>
                </a:r>
                <a:r>
                  <a:rPr lang="da-DK" dirty="0"/>
                  <a:t> </a:t>
                </a:r>
                <a:r>
                  <a:rPr lang="da-DK" dirty="0" err="1"/>
                  <a:t>predicted</a:t>
                </a:r>
                <a:r>
                  <a:rPr lang="da-DK" dirty="0"/>
                  <a:t> </a:t>
                </a:r>
                <a:r>
                  <a:rPr lang="da-DK" dirty="0" err="1"/>
                  <a:t>income</a:t>
                </a:r>
                <a:r>
                  <a:rPr lang="da-DK" dirty="0"/>
                  <a:t> by </a:t>
                </a:r>
                <a:r>
                  <a:rPr lang="da-DK" dirty="0" err="1"/>
                  <a:t>about</a:t>
                </a:r>
                <a:r>
                  <a:rPr lang="da-DK" dirty="0"/>
                  <a:t> (100*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a-DK" dirty="0"/>
                  <a:t>=) 4.2%. </a:t>
                </a:r>
              </a:p>
            </p:txBody>
          </p:sp>
        </mc:Choice>
        <mc:Fallback xmlns="">
          <p:sp>
            <p:nvSpPr>
              <p:cNvPr id="2" name="Content Placeholder 9">
                <a:extLst>
                  <a:ext uri="{FF2B5EF4-FFF2-40B4-BE49-F238E27FC236}">
                    <a16:creationId xmlns:a16="http://schemas.microsoft.com/office/drawing/2014/main" id="{AA690150-0F13-3102-9942-92B1ED92F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97" y="2890541"/>
                <a:ext cx="10844593" cy="813194"/>
              </a:xfrm>
              <a:prstGeom prst="rect">
                <a:avLst/>
              </a:prstGeom>
              <a:blipFill>
                <a:blip r:embed="rId4"/>
                <a:stretch>
                  <a:fillRect l="-702" b="-1846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B630AEC4-C3D6-F23A-E19F-6E99FD315AAE}"/>
              </a:ext>
            </a:extLst>
          </p:cNvPr>
          <p:cNvSpPr txBox="1">
            <a:spLocks/>
          </p:cNvSpPr>
          <p:nvPr/>
        </p:nvSpPr>
        <p:spPr>
          <a:xfrm>
            <a:off x="548719" y="4330879"/>
            <a:ext cx="10844593" cy="10666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dirty="0" err="1"/>
              <a:t>Assuming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state</a:t>
            </a:r>
            <a:r>
              <a:rPr lang="da-DK" dirty="0"/>
              <a:t> </a:t>
            </a:r>
            <a:r>
              <a:rPr lang="da-DK" dirty="0" err="1"/>
              <a:t>level</a:t>
            </a:r>
            <a:r>
              <a:rPr lang="da-DK" dirty="0"/>
              <a:t> </a:t>
            </a:r>
            <a:r>
              <a:rPr lang="da-DK" dirty="0" err="1"/>
              <a:t>cigarette</a:t>
            </a:r>
            <a:r>
              <a:rPr lang="da-DK" dirty="0"/>
              <a:t> </a:t>
            </a:r>
            <a:r>
              <a:rPr lang="da-DK" dirty="0" err="1"/>
              <a:t>prices</a:t>
            </a:r>
            <a:r>
              <a:rPr lang="da-DK" dirty="0"/>
              <a:t> and restaurant smoking </a:t>
            </a:r>
            <a:r>
              <a:rPr lang="da-DK" dirty="0" err="1"/>
              <a:t>restrictions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exogenous</a:t>
            </a:r>
            <a:r>
              <a:rPr lang="da-DK" dirty="0"/>
              <a:t> in the </a:t>
            </a:r>
            <a:r>
              <a:rPr lang="da-DK" dirty="0" err="1"/>
              <a:t>income</a:t>
            </a:r>
            <a:r>
              <a:rPr lang="da-DK" dirty="0"/>
              <a:t> </a:t>
            </a:r>
            <a:r>
              <a:rPr lang="da-DK" dirty="0" err="1"/>
              <a:t>equation</a:t>
            </a:r>
            <a:r>
              <a:rPr lang="da-DK" dirty="0"/>
              <a:t> is </a:t>
            </a:r>
            <a:r>
              <a:rPr lang="da-DK" dirty="0" err="1"/>
              <a:t>problematical</a:t>
            </a:r>
            <a:r>
              <a:rPr lang="da-DK" dirty="0"/>
              <a:t>. </a:t>
            </a:r>
            <a:r>
              <a:rPr lang="da-DK" dirty="0" err="1"/>
              <a:t>Incomes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known</a:t>
            </a:r>
            <a:r>
              <a:rPr lang="da-DK" dirty="0"/>
              <a:t> to </a:t>
            </a:r>
            <a:r>
              <a:rPr lang="da-DK" dirty="0" err="1"/>
              <a:t>vary</a:t>
            </a:r>
            <a:r>
              <a:rPr lang="da-DK" dirty="0"/>
              <a:t> by region, as do restaurant smoking </a:t>
            </a:r>
            <a:r>
              <a:rPr lang="da-DK" dirty="0" err="1"/>
              <a:t>restrictions</a:t>
            </a:r>
            <a:r>
              <a:rPr lang="da-DK" dirty="0"/>
              <a:t>. It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in </a:t>
            </a:r>
            <a:r>
              <a:rPr lang="da-DK" dirty="0" err="1"/>
              <a:t>states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income</a:t>
            </a:r>
            <a:r>
              <a:rPr lang="da-DK" dirty="0"/>
              <a:t> is </a:t>
            </a:r>
            <a:r>
              <a:rPr lang="da-DK" dirty="0" err="1"/>
              <a:t>lower</a:t>
            </a:r>
            <a:r>
              <a:rPr lang="da-DK" dirty="0"/>
              <a:t> (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controlling</a:t>
            </a:r>
            <a:r>
              <a:rPr lang="da-DK" dirty="0"/>
              <a:t> for </a:t>
            </a:r>
            <a:r>
              <a:rPr lang="da-DK" dirty="0" err="1"/>
              <a:t>education</a:t>
            </a:r>
            <a:r>
              <a:rPr lang="da-DK" dirty="0"/>
              <a:t> and age), restaurant smoking </a:t>
            </a:r>
            <a:r>
              <a:rPr lang="da-DK" dirty="0" err="1"/>
              <a:t>restrictions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likely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in </a:t>
            </a:r>
            <a:r>
              <a:rPr lang="da-DK" dirty="0" err="1"/>
              <a:t>place</a:t>
            </a:r>
            <a:r>
              <a:rPr lang="da-DK" dirty="0"/>
              <a:t>.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4295B58-D0FE-35C0-89D4-E1576F537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589" y="1862635"/>
            <a:ext cx="7006107" cy="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5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1BA49-F945-58C0-B6D0-53BB11180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5767C0-A6AA-4D93-5EB2-E53336A15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4, Part 1 - </a:t>
            </a:r>
            <a:r>
              <a:rPr lang="da-DK" dirty="0" err="1"/>
              <a:t>Simultaneous</a:t>
            </a:r>
            <a:r>
              <a:rPr lang="da-DK" dirty="0"/>
              <a:t> Equation Models </a:t>
            </a:r>
            <a:br>
              <a:rPr lang="da-DK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53056-2999-4D16-2F46-3DA790EEA9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BA39FBB-23A1-51BD-B772-9E63415A28C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4.2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61713CF4-DA57-E78B-4FDC-24D720BE23BA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</a:t>
            </a:r>
            <a:r>
              <a:rPr lang="da-DK" sz="1400" i="1" dirty="0" err="1"/>
              <a:t>airfare.DTA</a:t>
            </a:r>
            <a:r>
              <a:rPr lang="da-DK" sz="1400" i="1" dirty="0"/>
              <a:t> (for </a:t>
            </a:r>
            <a:r>
              <a:rPr lang="da-DK" sz="1400" i="1" dirty="0" err="1"/>
              <a:t>year</a:t>
            </a:r>
            <a:r>
              <a:rPr lang="da-DK" sz="1400" i="1" dirty="0"/>
              <a:t> 1997 </a:t>
            </a:r>
            <a:r>
              <a:rPr lang="da-DK" sz="1400" i="1" dirty="0" err="1"/>
              <a:t>only</a:t>
            </a:r>
            <a:r>
              <a:rPr lang="da-DK" sz="1400" i="1" dirty="0"/>
              <a:t>)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9">
                <a:extLst>
                  <a:ext uri="{FF2B5EF4-FFF2-40B4-BE49-F238E27FC236}">
                    <a16:creationId xmlns:a16="http://schemas.microsoft.com/office/drawing/2014/main" id="{7539D773-B822-9A12-0248-0A60FA6D8C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21" y="1460500"/>
                <a:ext cx="10732765" cy="144048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i="1" dirty="0"/>
                  <a:t>(a)  A simple demand </a:t>
                </a:r>
                <a:r>
                  <a:rPr lang="da-DK" i="1" dirty="0" err="1"/>
                  <a:t>function</a:t>
                </a:r>
                <a:r>
                  <a:rPr lang="da-DK" i="1" dirty="0"/>
                  <a:t> for </a:t>
                </a:r>
                <a:r>
                  <a:rPr lang="da-DK" i="1" dirty="0" err="1"/>
                  <a:t>airline</a:t>
                </a:r>
                <a:r>
                  <a:rPr lang="da-DK" i="1" dirty="0"/>
                  <a:t> </a:t>
                </a:r>
                <a:r>
                  <a:rPr lang="da-DK" i="1" dirty="0" err="1"/>
                  <a:t>seats</a:t>
                </a:r>
                <a:r>
                  <a:rPr lang="da-DK" i="1" dirty="0"/>
                  <a:t> on routes is </a:t>
                </a:r>
              </a:p>
              <a:p>
                <a:pPr lvl="3" indent="-18000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da-DK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da-DK" i="1" dirty="0" err="1">
                        <a:latin typeface="Cambria Math" panose="02040503050406030204" pitchFamily="18" charset="0"/>
                      </a:rPr>
                      <m:t>𝑝𝑎𝑠𝑠𝑒𝑛</m:t>
                    </m:r>
                    <m:r>
                      <a:rPr lang="da-DK" i="1" dirty="0">
                        <a:latin typeface="Cambria Math" panose="02040503050406030204" pitchFamily="18" charset="0"/>
                      </a:rPr>
                      <m:t>) = </m:t>
                    </m:r>
                    <m:sSub>
                      <m:sSubPr>
                        <m:ctrlPr>
                          <a:rPr lang="da-D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l-GR" i="1" dirty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da-D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da-DK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da-DK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da-DK" i="1" dirty="0">
                        <a:latin typeface="Cambria Math" panose="02040503050406030204" pitchFamily="18" charset="0"/>
                      </a:rPr>
                      <m:t>𝑓𝑎𝑟𝑒</m:t>
                    </m:r>
                    <m:r>
                      <a:rPr lang="da-DK" i="1" dirty="0">
                        <a:latin typeface="Cambria Math" panose="02040503050406030204" pitchFamily="18" charset="0"/>
                      </a:rPr>
                      <m:t>) + </m:t>
                    </m:r>
                    <m:sSub>
                      <m:sSubPr>
                        <m:ctrlPr>
                          <a:rPr lang="da-D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m:rPr>
                        <m:sty m:val="p"/>
                      </m:rPr>
                      <a:rPr lang="da-DK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da-DK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da-DK" i="1" dirty="0" err="1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da-DK" i="1" dirty="0">
                        <a:latin typeface="Cambria Math" panose="02040503050406030204" pitchFamily="18" charset="0"/>
                      </a:rPr>
                      <m:t>) + </m:t>
                    </m:r>
                    <m:sSub>
                      <m:sSubPr>
                        <m:ctrlPr>
                          <a:rPr lang="da-D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p>
                      <m:sSup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l-G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a-DK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a-DK" i="0" dirty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a-DK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a-DK" i="1" dirty="0" err="1">
                                        <a:latin typeface="Cambria Math" panose="02040503050406030204" pitchFamily="18" charset="0"/>
                                      </a:rPr>
                                      <m:t>𝑑𝑖𝑠𝑡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a-DK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da-DK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a-DK" dirty="0"/>
                  <a:t> </a:t>
                </a:r>
              </a:p>
              <a:p>
                <a:pPr lvl="3" indent="-180000" algn="ctr">
                  <a:buNone/>
                </a:pPr>
                <a:endParaRPr lang="da-DK" dirty="0"/>
              </a:p>
              <a:p>
                <a:r>
                  <a:rPr lang="da-DK" i="1" dirty="0" err="1"/>
                  <a:t>where</a:t>
                </a:r>
                <a:r>
                  <a:rPr lang="da-DK" i="1" dirty="0"/>
                  <a:t> </a:t>
                </a:r>
                <a:r>
                  <a:rPr lang="da-DK" i="1" dirty="0" err="1"/>
                  <a:t>passen</a:t>
                </a:r>
                <a:r>
                  <a:rPr lang="da-DK" i="1" dirty="0"/>
                  <a:t> is the average </a:t>
                </a:r>
                <a:r>
                  <a:rPr lang="da-DK" i="1" dirty="0" err="1"/>
                  <a:t>number</a:t>
                </a:r>
                <a:r>
                  <a:rPr lang="da-DK" i="1" dirty="0"/>
                  <a:t> of </a:t>
                </a:r>
                <a:r>
                  <a:rPr lang="da-DK" i="1" dirty="0" err="1"/>
                  <a:t>passengers</a:t>
                </a:r>
                <a:r>
                  <a:rPr lang="da-DK" i="1" dirty="0"/>
                  <a:t> per </a:t>
                </a:r>
                <a:r>
                  <a:rPr lang="da-DK" i="1" dirty="0" err="1"/>
                  <a:t>day</a:t>
                </a:r>
                <a:r>
                  <a:rPr lang="da-DK" i="1" dirty="0"/>
                  <a:t>, fare is the average </a:t>
                </a:r>
                <a:r>
                  <a:rPr lang="da-DK" i="1" dirty="0" err="1"/>
                  <a:t>airfare</a:t>
                </a:r>
                <a:r>
                  <a:rPr lang="da-DK" i="1" dirty="0"/>
                  <a:t>, and </a:t>
                </a:r>
                <a:r>
                  <a:rPr lang="da-DK" i="1" dirty="0" err="1"/>
                  <a:t>dist</a:t>
                </a:r>
                <a:r>
                  <a:rPr lang="da-DK" i="1" dirty="0"/>
                  <a:t> is the route distance (in miles). If </a:t>
                </a:r>
                <a:r>
                  <a:rPr lang="da-DK" i="1" dirty="0" err="1"/>
                  <a:t>this</a:t>
                </a:r>
                <a:r>
                  <a:rPr lang="da-DK" i="1" dirty="0"/>
                  <a:t> is a demand </a:t>
                </a:r>
                <a:r>
                  <a:rPr lang="da-DK" i="1" dirty="0" err="1"/>
                  <a:t>function</a:t>
                </a:r>
                <a:r>
                  <a:rPr lang="da-DK" i="1" dirty="0"/>
                  <a:t>, </a:t>
                </a:r>
                <a:r>
                  <a:rPr lang="da-DK" i="1" dirty="0" err="1"/>
                  <a:t>what</a:t>
                </a:r>
                <a:r>
                  <a:rPr lang="da-DK" i="1" dirty="0"/>
                  <a:t> </a:t>
                </a:r>
                <a:r>
                  <a:rPr lang="da-DK" i="1" dirty="0" err="1"/>
                  <a:t>should</a:t>
                </a:r>
                <a:r>
                  <a:rPr lang="da-DK" i="1" dirty="0"/>
                  <a:t> </a:t>
                </a:r>
                <a:r>
                  <a:rPr lang="da-DK" i="1" dirty="0" err="1"/>
                  <a:t>be</a:t>
                </a:r>
                <a:r>
                  <a:rPr lang="da-DK" i="1" dirty="0"/>
                  <a:t> the sign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l-GR" i="1" dirty="0"/>
                  <a:t>? </a:t>
                </a:r>
              </a:p>
            </p:txBody>
          </p:sp>
        </mc:Choice>
        <mc:Fallback xmlns="">
          <p:sp>
            <p:nvSpPr>
              <p:cNvPr id="8" name="Content Placeholder 9">
                <a:extLst>
                  <a:ext uri="{FF2B5EF4-FFF2-40B4-BE49-F238E27FC236}">
                    <a16:creationId xmlns:a16="http://schemas.microsoft.com/office/drawing/2014/main" id="{7539D773-B822-9A12-0248-0A60FA6D8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21" y="1460500"/>
                <a:ext cx="10732765" cy="1440481"/>
              </a:xfrm>
              <a:prstGeom prst="rect">
                <a:avLst/>
              </a:prstGeom>
              <a:blipFill>
                <a:blip r:embed="rId3"/>
                <a:stretch>
                  <a:fillRect l="-709" t="-2632" b="-526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FBCD1278-98CB-82C2-5775-64CF0DB7BD36}"/>
              </a:ext>
            </a:extLst>
          </p:cNvPr>
          <p:cNvSpPr txBox="1">
            <a:spLocks/>
          </p:cNvSpPr>
          <p:nvPr/>
        </p:nvSpPr>
        <p:spPr>
          <a:xfrm>
            <a:off x="516821" y="3510555"/>
            <a:ext cx="10732765" cy="3576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(b)  </a:t>
            </a:r>
            <a:r>
              <a:rPr lang="da-DK" i="1" dirty="0" err="1"/>
              <a:t>Estimate</a:t>
            </a:r>
            <a:r>
              <a:rPr lang="da-DK" i="1" dirty="0"/>
              <a:t> the </a:t>
            </a:r>
            <a:r>
              <a:rPr lang="da-DK" i="1" dirty="0" err="1"/>
              <a:t>equation</a:t>
            </a:r>
            <a:r>
              <a:rPr lang="da-DK" i="1" dirty="0"/>
              <a:t> from part (a) by OLS. </a:t>
            </a:r>
            <a:r>
              <a:rPr lang="da-DK" i="1" dirty="0" err="1"/>
              <a:t>What</a:t>
            </a:r>
            <a:r>
              <a:rPr lang="da-DK" i="1" dirty="0"/>
              <a:t> is the </a:t>
            </a:r>
            <a:r>
              <a:rPr lang="da-DK" i="1" dirty="0" err="1"/>
              <a:t>estimated</a:t>
            </a:r>
            <a:r>
              <a:rPr lang="da-DK" i="1" dirty="0"/>
              <a:t> </a:t>
            </a:r>
            <a:r>
              <a:rPr lang="da-DK" i="1" dirty="0" err="1"/>
              <a:t>price</a:t>
            </a:r>
            <a:r>
              <a:rPr lang="da-DK" i="1" dirty="0"/>
              <a:t> </a:t>
            </a:r>
            <a:r>
              <a:rPr lang="da-DK" i="1" dirty="0" err="1"/>
              <a:t>elasticity</a:t>
            </a:r>
            <a:r>
              <a:rPr lang="da-DK" i="1" dirty="0"/>
              <a:t>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9">
                <a:extLst>
                  <a:ext uri="{FF2B5EF4-FFF2-40B4-BE49-F238E27FC236}">
                    <a16:creationId xmlns:a16="http://schemas.microsoft.com/office/drawing/2014/main" id="{D0E3ED85-EA42-990A-A06F-C9B84DC571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21" y="3006576"/>
                <a:ext cx="10844593" cy="40957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dirty="0"/>
                  <a:t>The demand </a:t>
                </a:r>
                <a:r>
                  <a:rPr lang="da-DK" dirty="0" err="1"/>
                  <a:t>function</a:t>
                </a:r>
                <a:r>
                  <a:rPr lang="da-DK" dirty="0"/>
                  <a:t> </a:t>
                </a:r>
                <a:r>
                  <a:rPr lang="da-DK" dirty="0" err="1"/>
                  <a:t>should</a:t>
                </a:r>
                <a:r>
                  <a:rPr lang="da-DK" dirty="0"/>
                  <a:t> </a:t>
                </a:r>
                <a:r>
                  <a:rPr lang="da-DK" dirty="0" err="1"/>
                  <a:t>be</a:t>
                </a:r>
                <a:r>
                  <a:rPr lang="da-DK" dirty="0"/>
                  <a:t> </a:t>
                </a:r>
                <a:r>
                  <a:rPr lang="da-DK" dirty="0" err="1"/>
                  <a:t>downward</a:t>
                </a:r>
                <a:r>
                  <a:rPr lang="da-DK" dirty="0"/>
                  <a:t> </a:t>
                </a:r>
                <a:r>
                  <a:rPr lang="da-DK" dirty="0" err="1"/>
                  <a:t>sloping</a:t>
                </a:r>
                <a:r>
                  <a:rPr lang="da-DK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l-GR" dirty="0"/>
                  <a:t> &lt; 0: </a:t>
                </a:r>
                <a:r>
                  <a:rPr lang="da-DK" dirty="0"/>
                  <a:t>as </a:t>
                </a:r>
                <a:r>
                  <a:rPr lang="da-DK" dirty="0" err="1"/>
                  <a:t>price</a:t>
                </a:r>
                <a:r>
                  <a:rPr lang="da-DK" dirty="0"/>
                  <a:t> </a:t>
                </a:r>
                <a:r>
                  <a:rPr lang="da-DK" dirty="0" err="1"/>
                  <a:t>increases</a:t>
                </a:r>
                <a:r>
                  <a:rPr lang="da-DK" dirty="0"/>
                  <a:t>, </a:t>
                </a:r>
                <a:r>
                  <a:rPr lang="da-DK" dirty="0" err="1"/>
                  <a:t>quantity</a:t>
                </a:r>
                <a:r>
                  <a:rPr lang="da-DK" dirty="0"/>
                  <a:t> </a:t>
                </a:r>
                <a:r>
                  <a:rPr lang="da-DK" dirty="0" err="1"/>
                  <a:t>demanded</a:t>
                </a:r>
                <a:r>
                  <a:rPr lang="da-DK" dirty="0"/>
                  <a:t> for air </a:t>
                </a:r>
                <a:r>
                  <a:rPr lang="da-DK" dirty="0" err="1"/>
                  <a:t>travel</a:t>
                </a:r>
                <a:r>
                  <a:rPr lang="da-DK" dirty="0"/>
                  <a:t> </a:t>
                </a:r>
                <a:r>
                  <a:rPr lang="da-DK" dirty="0" err="1"/>
                  <a:t>decreases</a:t>
                </a:r>
                <a:r>
                  <a:rPr lang="da-DK" dirty="0"/>
                  <a:t>.</a:t>
                </a:r>
              </a:p>
            </p:txBody>
          </p:sp>
        </mc:Choice>
        <mc:Fallback>
          <p:sp>
            <p:nvSpPr>
              <p:cNvPr id="12" name="Content Placeholder 9">
                <a:extLst>
                  <a:ext uri="{FF2B5EF4-FFF2-40B4-BE49-F238E27FC236}">
                    <a16:creationId xmlns:a16="http://schemas.microsoft.com/office/drawing/2014/main" id="{D0E3ED85-EA42-990A-A06F-C9B84DC57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21" y="3006576"/>
                <a:ext cx="10844593" cy="409575"/>
              </a:xfrm>
              <a:prstGeom prst="rect">
                <a:avLst/>
              </a:prstGeom>
              <a:blipFill>
                <a:blip r:embed="rId4"/>
                <a:stretch>
                  <a:fillRect l="-702" t="-606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9">
                <a:extLst>
                  <a:ext uri="{FF2B5EF4-FFF2-40B4-BE49-F238E27FC236}">
                    <a16:creationId xmlns:a16="http://schemas.microsoft.com/office/drawing/2014/main" id="{F1D1239A-93BE-8928-B7A2-354D2E94DF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21" y="3993987"/>
                <a:ext cx="10844593" cy="62788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dirty="0"/>
                  <a:t>The </a:t>
                </a:r>
                <a:r>
                  <a:rPr lang="da-DK" dirty="0" err="1"/>
                  <a:t>price</a:t>
                </a:r>
                <a:r>
                  <a:rPr lang="da-DK" dirty="0"/>
                  <a:t> </a:t>
                </a:r>
                <a:r>
                  <a:rPr lang="da-DK" dirty="0" err="1"/>
                  <a:t>elasticity</a:t>
                </a:r>
                <a:r>
                  <a:rPr lang="da-DK" dirty="0"/>
                  <a:t>,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a-DK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l-GR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a-DK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acc>
                    <m:r>
                      <a:rPr lang="da-DK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is -0.391 </a:t>
                </a:r>
                <a:r>
                  <a:rPr lang="da-DK" dirty="0" err="1"/>
                  <a:t>implying</a:t>
                </a:r>
                <a:r>
                  <a:rPr lang="da-DK" dirty="0"/>
                  <a:t> </a:t>
                </a:r>
                <a:r>
                  <a:rPr lang="da-DK" dirty="0" err="1"/>
                  <a:t>that</a:t>
                </a:r>
                <a:r>
                  <a:rPr lang="da-DK" dirty="0"/>
                  <a:t> a 1 % </a:t>
                </a:r>
                <a:r>
                  <a:rPr lang="da-DK" dirty="0" err="1"/>
                  <a:t>increase</a:t>
                </a:r>
                <a:r>
                  <a:rPr lang="da-DK" dirty="0"/>
                  <a:t> in average </a:t>
                </a:r>
                <a:r>
                  <a:rPr lang="da-DK" dirty="0" err="1"/>
                  <a:t>airfare</a:t>
                </a:r>
                <a:r>
                  <a:rPr lang="da-DK" dirty="0"/>
                  <a:t> is </a:t>
                </a:r>
                <a:r>
                  <a:rPr lang="da-DK" dirty="0" err="1"/>
                  <a:t>expected</a:t>
                </a:r>
                <a:r>
                  <a:rPr lang="da-DK" dirty="0"/>
                  <a:t> to </a:t>
                </a:r>
                <a:r>
                  <a:rPr lang="da-DK" dirty="0" err="1"/>
                  <a:t>decrease</a:t>
                </a:r>
                <a:r>
                  <a:rPr lang="da-DK" dirty="0"/>
                  <a:t> the </a:t>
                </a:r>
                <a:r>
                  <a:rPr lang="da-DK" dirty="0" err="1"/>
                  <a:t>number</a:t>
                </a:r>
                <a:r>
                  <a:rPr lang="da-DK" dirty="0"/>
                  <a:t> of </a:t>
                </a:r>
                <a:r>
                  <a:rPr lang="da-DK" dirty="0" err="1"/>
                  <a:t>passengers</a:t>
                </a:r>
                <a:r>
                  <a:rPr lang="da-DK" dirty="0"/>
                  <a:t> per </a:t>
                </a:r>
                <a:r>
                  <a:rPr lang="da-DK" dirty="0" err="1"/>
                  <a:t>day</a:t>
                </a:r>
                <a:r>
                  <a:rPr lang="da-DK" dirty="0"/>
                  <a:t> by 0.391%. Note </a:t>
                </a:r>
                <a:r>
                  <a:rPr lang="da-DK" dirty="0" err="1"/>
                  <a:t>that</a:t>
                </a:r>
                <a:r>
                  <a:rPr lang="da-DK" dirty="0"/>
                  <a:t> the negative sign </a:t>
                </a:r>
                <a:r>
                  <a:rPr lang="da-DK" dirty="0" err="1"/>
                  <a:t>confirms</a:t>
                </a:r>
                <a:r>
                  <a:rPr lang="da-DK" dirty="0"/>
                  <a:t> </a:t>
                </a:r>
                <a:r>
                  <a:rPr lang="da-DK" dirty="0" err="1"/>
                  <a:t>our</a:t>
                </a:r>
                <a:r>
                  <a:rPr lang="da-DK" dirty="0"/>
                  <a:t> </a:t>
                </a:r>
                <a:r>
                  <a:rPr lang="da-DK" dirty="0" err="1"/>
                  <a:t>assumption</a:t>
                </a:r>
                <a:r>
                  <a:rPr lang="da-DK" dirty="0"/>
                  <a:t> from (a).</a:t>
                </a:r>
              </a:p>
            </p:txBody>
          </p:sp>
        </mc:Choice>
        <mc:Fallback xmlns="">
          <p:sp>
            <p:nvSpPr>
              <p:cNvPr id="9" name="Content Placeholder 9">
                <a:extLst>
                  <a:ext uri="{FF2B5EF4-FFF2-40B4-BE49-F238E27FC236}">
                    <a16:creationId xmlns:a16="http://schemas.microsoft.com/office/drawing/2014/main" id="{F1D1239A-93BE-8928-B7A2-354D2E94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21" y="3993987"/>
                <a:ext cx="10844593" cy="627889"/>
              </a:xfrm>
              <a:prstGeom prst="rect">
                <a:avLst/>
              </a:prstGeom>
              <a:blipFill>
                <a:blip r:embed="rId5"/>
                <a:stretch>
                  <a:fillRect l="-702" t="-40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D0C27E-AF61-0D26-15BC-406045142BAE}"/>
              </a:ext>
            </a:extLst>
          </p:cNvPr>
          <p:cNvSpPr txBox="1">
            <a:spLocks/>
          </p:cNvSpPr>
          <p:nvPr/>
        </p:nvSpPr>
        <p:spPr>
          <a:xfrm>
            <a:off x="516821" y="4680783"/>
            <a:ext cx="10732765" cy="627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(c) </a:t>
            </a:r>
            <a:r>
              <a:rPr lang="da-DK" i="1" dirty="0" err="1"/>
              <a:t>Consider</a:t>
            </a:r>
            <a:r>
              <a:rPr lang="da-DK" i="1" dirty="0"/>
              <a:t> the variable </a:t>
            </a:r>
            <a:r>
              <a:rPr lang="da-DK" i="1" dirty="0" err="1"/>
              <a:t>concen</a:t>
            </a:r>
            <a:r>
              <a:rPr lang="da-DK" i="1" dirty="0"/>
              <a:t>, </a:t>
            </a:r>
            <a:r>
              <a:rPr lang="da-DK" i="1" dirty="0" err="1"/>
              <a:t>which</a:t>
            </a:r>
            <a:r>
              <a:rPr lang="da-DK" i="1" dirty="0"/>
              <a:t> is a measure of </a:t>
            </a:r>
            <a:r>
              <a:rPr lang="da-DK" i="1" dirty="0" err="1"/>
              <a:t>market</a:t>
            </a:r>
            <a:r>
              <a:rPr lang="da-DK" i="1" dirty="0"/>
              <a:t> </a:t>
            </a:r>
            <a:r>
              <a:rPr lang="da-DK" i="1" dirty="0" err="1"/>
              <a:t>concentration</a:t>
            </a:r>
            <a:r>
              <a:rPr lang="da-DK" i="1" dirty="0"/>
              <a:t>. (The </a:t>
            </a:r>
            <a:r>
              <a:rPr lang="da-DK" i="1" dirty="0" err="1"/>
              <a:t>share</a:t>
            </a:r>
            <a:r>
              <a:rPr lang="da-DK" i="1" dirty="0"/>
              <a:t> of business </a:t>
            </a:r>
            <a:r>
              <a:rPr lang="da-DK" i="1" dirty="0" err="1"/>
              <a:t>accounted</a:t>
            </a:r>
            <a:r>
              <a:rPr lang="da-DK" i="1" dirty="0"/>
              <a:t> for by the </a:t>
            </a:r>
            <a:r>
              <a:rPr lang="da-DK" i="1" dirty="0" err="1"/>
              <a:t>largest</a:t>
            </a:r>
            <a:r>
              <a:rPr lang="da-DK" i="1" dirty="0"/>
              <a:t> </a:t>
            </a:r>
            <a:r>
              <a:rPr lang="da-DK" i="1" dirty="0" err="1"/>
              <a:t>carrier</a:t>
            </a:r>
            <a:r>
              <a:rPr lang="da-DK" i="1" dirty="0"/>
              <a:t>.) </a:t>
            </a:r>
            <a:r>
              <a:rPr lang="da-DK" i="1" dirty="0" err="1"/>
              <a:t>Explain</a:t>
            </a:r>
            <a:r>
              <a:rPr lang="da-DK" i="1" dirty="0"/>
              <a:t> </a:t>
            </a:r>
            <a:r>
              <a:rPr lang="da-DK" i="1" dirty="0" err="1"/>
              <a:t>what</a:t>
            </a:r>
            <a:r>
              <a:rPr lang="da-DK" i="1" dirty="0"/>
              <a:t> </a:t>
            </a:r>
            <a:r>
              <a:rPr lang="da-DK" i="1" dirty="0" err="1"/>
              <a:t>we</a:t>
            </a:r>
            <a:r>
              <a:rPr lang="da-DK" i="1" dirty="0"/>
              <a:t> must </a:t>
            </a:r>
            <a:r>
              <a:rPr lang="da-DK" i="1" dirty="0" err="1"/>
              <a:t>assume</a:t>
            </a:r>
            <a:r>
              <a:rPr lang="da-DK" i="1" dirty="0"/>
              <a:t> to </a:t>
            </a:r>
            <a:r>
              <a:rPr lang="da-DK" i="1" dirty="0" err="1"/>
              <a:t>treat</a:t>
            </a:r>
            <a:r>
              <a:rPr lang="da-DK" i="1" dirty="0"/>
              <a:t> </a:t>
            </a:r>
            <a:r>
              <a:rPr lang="da-DK" i="1" dirty="0" err="1"/>
              <a:t>concen</a:t>
            </a:r>
            <a:r>
              <a:rPr lang="da-DK" i="1" dirty="0"/>
              <a:t> as </a:t>
            </a:r>
            <a:r>
              <a:rPr lang="da-DK" i="1" dirty="0" err="1"/>
              <a:t>exogenous</a:t>
            </a:r>
            <a:r>
              <a:rPr lang="da-DK" i="1" dirty="0"/>
              <a:t> in the demand </a:t>
            </a:r>
            <a:r>
              <a:rPr lang="da-DK" i="1" dirty="0" err="1"/>
              <a:t>equation</a:t>
            </a:r>
            <a:r>
              <a:rPr lang="da-DK" i="1" dirty="0"/>
              <a:t>. </a:t>
            </a:r>
          </a:p>
          <a:p>
            <a:pPr marL="0" indent="0">
              <a:buNone/>
            </a:pPr>
            <a:endParaRPr lang="da-DK" i="1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F37A4A8-E973-CEE0-FF77-738BEB76E556}"/>
              </a:ext>
            </a:extLst>
          </p:cNvPr>
          <p:cNvSpPr txBox="1">
            <a:spLocks/>
          </p:cNvSpPr>
          <p:nvPr/>
        </p:nvSpPr>
        <p:spPr>
          <a:xfrm>
            <a:off x="516821" y="5276857"/>
            <a:ext cx="10844593" cy="627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dirty="0" err="1"/>
              <a:t>We</a:t>
            </a:r>
            <a:r>
              <a:rPr lang="da-DK" dirty="0"/>
              <a:t> must </a:t>
            </a:r>
            <a:r>
              <a:rPr lang="da-DK" dirty="0" err="1"/>
              <a:t>assume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passenger</a:t>
            </a:r>
            <a:r>
              <a:rPr lang="da-DK" dirty="0"/>
              <a:t> demand </a:t>
            </a:r>
            <a:r>
              <a:rPr lang="da-DK" dirty="0" err="1"/>
              <a:t>depends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 on air fare, so </a:t>
            </a:r>
            <a:r>
              <a:rPr lang="da-DK" dirty="0" err="1"/>
              <a:t>that</a:t>
            </a:r>
            <a:r>
              <a:rPr lang="da-DK" dirty="0"/>
              <a:t>, </a:t>
            </a:r>
            <a:r>
              <a:rPr lang="da-DK" dirty="0" err="1"/>
              <a:t>once</a:t>
            </a:r>
            <a:r>
              <a:rPr lang="da-DK" dirty="0"/>
              <a:t> </a:t>
            </a:r>
            <a:r>
              <a:rPr lang="da-DK" dirty="0" err="1"/>
              <a:t>price</a:t>
            </a:r>
            <a:r>
              <a:rPr lang="da-DK" dirty="0"/>
              <a:t> is </a:t>
            </a:r>
            <a:r>
              <a:rPr lang="da-DK" dirty="0" err="1"/>
              <a:t>controlled</a:t>
            </a:r>
            <a:r>
              <a:rPr lang="da-DK" dirty="0"/>
              <a:t> for, </a:t>
            </a:r>
            <a:r>
              <a:rPr lang="da-DK" dirty="0" err="1"/>
              <a:t>passengers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indifferent </a:t>
            </a:r>
            <a:r>
              <a:rPr lang="da-DK" dirty="0" err="1"/>
              <a:t>about</a:t>
            </a:r>
            <a:r>
              <a:rPr lang="da-DK" dirty="0"/>
              <a:t> the </a:t>
            </a:r>
            <a:r>
              <a:rPr lang="da-DK" dirty="0" err="1"/>
              <a:t>fraction</a:t>
            </a:r>
            <a:r>
              <a:rPr lang="da-DK" dirty="0"/>
              <a:t> of </a:t>
            </a:r>
            <a:r>
              <a:rPr lang="da-DK" dirty="0" err="1"/>
              <a:t>travel</a:t>
            </a:r>
            <a:r>
              <a:rPr lang="da-DK" dirty="0"/>
              <a:t> </a:t>
            </a:r>
            <a:r>
              <a:rPr lang="da-DK" dirty="0" err="1"/>
              <a:t>accounted</a:t>
            </a:r>
            <a:r>
              <a:rPr lang="da-DK" dirty="0"/>
              <a:t> for by the </a:t>
            </a:r>
            <a:r>
              <a:rPr lang="da-DK" dirty="0" err="1"/>
              <a:t>largest</a:t>
            </a:r>
            <a:r>
              <a:rPr lang="da-DK" dirty="0"/>
              <a:t> </a:t>
            </a:r>
            <a:r>
              <a:rPr lang="da-DK" dirty="0" err="1"/>
              <a:t>carrier</a:t>
            </a:r>
            <a:r>
              <a:rPr lang="da-DK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905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37C79-A731-9836-6818-85A8573A2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A788D8-9D70-5515-53C6-F57093DA5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7573654" cy="482125"/>
          </a:xfrm>
        </p:spPr>
        <p:txBody>
          <a:bodyPr/>
          <a:lstStyle/>
          <a:p>
            <a:r>
              <a:rPr lang="en-GB" dirty="0"/>
              <a:t>Problem Set 3 – Proxy and Instrumental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B5E27-E182-45BA-002D-8F27815EC50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7F3125A-D607-094D-D48E-63AAC1FED94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3.1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ECAC312-868E-D9DC-D1D7-20CD622D15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746913"/>
                <a:ext cx="10734116" cy="4056987"/>
              </a:xfrm>
            </p:spPr>
            <p:txBody>
              <a:bodyPr/>
              <a:lstStyle/>
              <a:p>
                <a:r>
                  <a:rPr lang="da-DK" sz="1800" i="1" dirty="0"/>
                  <a:t>(a)  </a:t>
                </a:r>
                <a:r>
                  <a:rPr lang="da-DK" sz="1800" i="1" dirty="0" err="1"/>
                  <a:t>Use</a:t>
                </a:r>
                <a:r>
                  <a:rPr lang="da-DK" sz="1800" i="1" dirty="0"/>
                  <a:t> the variable KWW (the ”</a:t>
                </a:r>
                <a:r>
                  <a:rPr lang="da-DK" sz="1800" i="1" dirty="0" err="1"/>
                  <a:t>knowledge</a:t>
                </a:r>
                <a:r>
                  <a:rPr lang="da-DK" sz="1800" i="1" dirty="0"/>
                  <a:t> of the </a:t>
                </a:r>
                <a:r>
                  <a:rPr lang="da-DK" sz="1800" i="1" dirty="0" err="1"/>
                  <a:t>world</a:t>
                </a:r>
                <a:r>
                  <a:rPr lang="da-DK" sz="1800" i="1" dirty="0"/>
                  <a:t> of </a:t>
                </a:r>
                <a:r>
                  <a:rPr lang="da-DK" sz="1800" i="1" dirty="0" err="1"/>
                  <a:t>work</a:t>
                </a:r>
                <a:r>
                  <a:rPr lang="da-DK" sz="1800" i="1" dirty="0"/>
                  <a:t>” test score) as a proxy for </a:t>
                </a:r>
                <a:r>
                  <a:rPr lang="da-DK" sz="1800" i="1" dirty="0" err="1"/>
                  <a:t>ability</a:t>
                </a:r>
                <a:r>
                  <a:rPr lang="da-DK" sz="1800" i="1" dirty="0"/>
                  <a:t> in </a:t>
                </a:r>
                <a:r>
                  <a:rPr lang="da-DK" sz="1800" i="1" dirty="0" err="1"/>
                  <a:t>place</a:t>
                </a:r>
                <a:r>
                  <a:rPr lang="da-DK" sz="1800" i="1" dirty="0"/>
                  <a:t> of IQ in the </a:t>
                </a:r>
                <a:r>
                  <a:rPr lang="da-DK" sz="1800" i="1" dirty="0" err="1"/>
                  <a:t>lecture’s</a:t>
                </a:r>
                <a:r>
                  <a:rPr lang="da-DK" sz="1800" i="1" dirty="0"/>
                  <a:t> </a:t>
                </a:r>
                <a:r>
                  <a:rPr lang="da-DK" sz="1800" i="1" dirty="0" err="1"/>
                  <a:t>example</a:t>
                </a:r>
                <a:r>
                  <a:rPr lang="da-DK" sz="1800" i="1" dirty="0"/>
                  <a:t> (cf. </a:t>
                </a:r>
                <a:r>
                  <a:rPr lang="da-DK" sz="1800" i="1" dirty="0" err="1"/>
                  <a:t>equation</a:t>
                </a:r>
                <a:r>
                  <a:rPr lang="da-DK" sz="1800" i="1" dirty="0"/>
                  <a:t> </a:t>
                </a:r>
                <a:r>
                  <a:rPr lang="da-DK" sz="1800" i="1" dirty="0" err="1"/>
                  <a:t>below</a:t>
                </a:r>
                <a:r>
                  <a:rPr lang="da-DK" sz="1800" i="1" dirty="0"/>
                  <a:t>).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da-DK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1800" b="0" i="1" smtClean="0">
                                  <a:latin typeface="Cambria Math" panose="02040503050406030204" pitchFamily="18" charset="0"/>
                                </a:rPr>
                                <m:t>𝑤𝑎𝑔𝑒</m:t>
                              </m:r>
                            </m:e>
                          </m:d>
                        </m:e>
                      </m:func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𝑒𝑑𝑢𝑐</m:t>
                      </m:r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𝑒𝑥𝑝𝑒𝑟</m:t>
                      </m:r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𝑡𝑒𝑛𝑢𝑟𝑒</m:t>
                      </m:r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𝑀𝑎𝑟𝑟𝑖𝑒𝑑</m:t>
                      </m:r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𝑠𝑜𝑢𝑡h</m:t>
                      </m:r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𝑢𝑟𝑏𝑎𝑛</m:t>
                      </m:r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𝑏𝑙𝑎𝑐𝑘</m:t>
                      </m:r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da-DK" sz="1800" i="1">
                          <a:latin typeface="Cambria Math" panose="02040503050406030204" pitchFamily="18" charset="0"/>
                        </a:rPr>
                        <m:t>𝐼𝑄</m:t>
                      </m:r>
                      <m:r>
                        <m:rPr>
                          <m:nor/>
                        </m:rPr>
                        <a:rPr lang="da-DK" sz="1800" dirty="0"/>
                        <m:t>+</m:t>
                      </m:r>
                      <m:r>
                        <m:rPr>
                          <m:nor/>
                        </m:rPr>
                        <a:rPr lang="da-DK" sz="1800" dirty="0"/>
                        <m:t>u</m:t>
                      </m:r>
                    </m:oMath>
                  </m:oMathPara>
                </a14:m>
                <a:endParaRPr lang="da-DK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da-DK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 sz="1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da-DK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1800" i="1">
                                  <a:latin typeface="Cambria Math" panose="02040503050406030204" pitchFamily="18" charset="0"/>
                                </a:rPr>
                                <m:t>𝑤𝑎𝑔𝑒</m:t>
                              </m:r>
                            </m:e>
                          </m:d>
                        </m:e>
                      </m:func>
                      <m:r>
                        <a:rPr lang="da-DK" sz="18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a-DK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a-DK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800" i="1">
                          <a:latin typeface="Cambria Math" panose="02040503050406030204" pitchFamily="18" charset="0"/>
                        </a:rPr>
                        <m:t>𝑒𝑑𝑢𝑐</m:t>
                      </m:r>
                      <m:r>
                        <a:rPr lang="da-DK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800" i="1">
                          <a:latin typeface="Cambria Math" panose="02040503050406030204" pitchFamily="18" charset="0"/>
                        </a:rPr>
                        <m:t>𝑒𝑥𝑝𝑒𝑟</m:t>
                      </m:r>
                      <m:r>
                        <a:rPr lang="da-DK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800" i="1">
                          <a:latin typeface="Cambria Math" panose="02040503050406030204" pitchFamily="18" charset="0"/>
                        </a:rPr>
                        <m:t>𝑡𝑒𝑛𝑢𝑟𝑒</m:t>
                      </m:r>
                      <m:r>
                        <a:rPr lang="da-DK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a-DK" sz="1800" i="1">
                          <a:latin typeface="Cambria Math" panose="02040503050406030204" pitchFamily="18" charset="0"/>
                        </a:rPr>
                        <m:t>𝑀𝑎𝑟𝑟𝑖𝑒𝑑</m:t>
                      </m:r>
                      <m:r>
                        <a:rPr lang="da-DK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da-DK" sz="1800" i="1">
                          <a:latin typeface="Cambria Math" panose="02040503050406030204" pitchFamily="18" charset="0"/>
                        </a:rPr>
                        <m:t>𝑠𝑜𝑢𝑡h</m:t>
                      </m:r>
                      <m:r>
                        <a:rPr lang="da-DK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da-DK" sz="1800" i="1">
                          <a:latin typeface="Cambria Math" panose="02040503050406030204" pitchFamily="18" charset="0"/>
                        </a:rPr>
                        <m:t>𝑢𝑟𝑏𝑎𝑛</m:t>
                      </m:r>
                      <m:r>
                        <a:rPr lang="da-DK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da-DK" sz="1800" i="1">
                          <a:latin typeface="Cambria Math" panose="02040503050406030204" pitchFamily="18" charset="0"/>
                        </a:rPr>
                        <m:t>𝑏𝑙𝑎𝑐𝑘</m:t>
                      </m:r>
                      <m:r>
                        <a:rPr lang="da-DK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sz="1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m:rPr>
                          <m:nor/>
                        </m:rPr>
                        <a:rPr lang="da-DK" sz="1800" b="0" i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KWW</m:t>
                      </m:r>
                      <m:r>
                        <m:rPr>
                          <m:nor/>
                        </m:rPr>
                        <a:rPr lang="da-DK" sz="1800" dirty="0"/>
                        <m:t>+</m:t>
                      </m:r>
                      <m:r>
                        <m:rPr>
                          <m:nor/>
                        </m:rPr>
                        <a:rPr lang="da-DK" sz="1800" dirty="0"/>
                        <m:t>u</m:t>
                      </m:r>
                    </m:oMath>
                  </m:oMathPara>
                </a14:m>
                <a:endParaRPr lang="da-DK" sz="1800" dirty="0"/>
              </a:p>
              <a:p>
                <a:pPr marL="0" indent="0">
                  <a:buNone/>
                </a:pPr>
                <a:endParaRPr lang="da-DK" sz="1800" dirty="0"/>
              </a:p>
              <a:p>
                <a:r>
                  <a:rPr lang="da-DK" sz="1800" i="1" dirty="0"/>
                  <a:t>(a </a:t>
                </a:r>
                <a:r>
                  <a:rPr lang="da-DK" sz="1800" i="1" dirty="0" err="1"/>
                  <a:t>cont</a:t>
                </a:r>
                <a:r>
                  <a:rPr lang="da-DK" sz="1800" i="1" dirty="0"/>
                  <a:t>.)  </a:t>
                </a:r>
                <a:r>
                  <a:rPr lang="da-DK" sz="1800" i="1" dirty="0" err="1"/>
                  <a:t>What</a:t>
                </a:r>
                <a:r>
                  <a:rPr lang="da-DK" sz="1800" i="1" dirty="0"/>
                  <a:t> is the </a:t>
                </a:r>
                <a:r>
                  <a:rPr lang="da-DK" sz="1800" i="1" dirty="0" err="1"/>
                  <a:t>estimated</a:t>
                </a:r>
                <a:r>
                  <a:rPr lang="da-DK" sz="1800" i="1" dirty="0"/>
                  <a:t> return to </a:t>
                </a:r>
                <a:r>
                  <a:rPr lang="da-DK" sz="1800" i="1" dirty="0" err="1"/>
                  <a:t>education</a:t>
                </a:r>
                <a:r>
                  <a:rPr lang="da-DK" sz="1800" i="1" dirty="0"/>
                  <a:t> in </a:t>
                </a:r>
                <a:r>
                  <a:rPr lang="da-DK" sz="1800" i="1" dirty="0" err="1"/>
                  <a:t>this</a:t>
                </a:r>
                <a:r>
                  <a:rPr lang="da-DK" sz="1800" i="1" dirty="0"/>
                  <a:t> case? </a:t>
                </a:r>
              </a:p>
              <a:p>
                <a:r>
                  <a:rPr lang="da-DK" sz="1800" i="1" dirty="0"/>
                  <a:t>(b)  Now, </a:t>
                </a:r>
                <a:r>
                  <a:rPr lang="da-DK" sz="1800" i="1" dirty="0" err="1"/>
                  <a:t>use</a:t>
                </a:r>
                <a:r>
                  <a:rPr lang="da-DK" sz="1800" i="1" dirty="0"/>
                  <a:t> IQ and KWW </a:t>
                </a:r>
                <a:r>
                  <a:rPr lang="da-DK" sz="1800" i="1" dirty="0" err="1"/>
                  <a:t>together</a:t>
                </a:r>
                <a:r>
                  <a:rPr lang="da-DK" sz="1800" i="1" dirty="0"/>
                  <a:t> as proxy variables. </a:t>
                </a:r>
                <a:r>
                  <a:rPr lang="da-DK" sz="1800" i="1" dirty="0" err="1"/>
                  <a:t>What</a:t>
                </a:r>
                <a:r>
                  <a:rPr lang="da-DK" sz="1800" i="1" dirty="0"/>
                  <a:t> </a:t>
                </a:r>
                <a:r>
                  <a:rPr lang="da-DK" sz="1800" i="1" dirty="0" err="1"/>
                  <a:t>happens</a:t>
                </a:r>
                <a:r>
                  <a:rPr lang="da-DK" sz="1800" i="1" dirty="0"/>
                  <a:t> to the </a:t>
                </a:r>
                <a:r>
                  <a:rPr lang="da-DK" sz="1800" i="1" dirty="0" err="1"/>
                  <a:t>estimated</a:t>
                </a:r>
                <a:r>
                  <a:rPr lang="da-DK" sz="1800" i="1" dirty="0"/>
                  <a:t> return to </a:t>
                </a:r>
                <a:r>
                  <a:rPr lang="da-DK" sz="1800" i="1" dirty="0" err="1"/>
                  <a:t>education</a:t>
                </a:r>
                <a:r>
                  <a:rPr lang="da-DK" sz="1800" i="1" dirty="0"/>
                  <a:t>? </a:t>
                </a:r>
              </a:p>
              <a:p>
                <a:r>
                  <a:rPr lang="da-DK" sz="1800" i="1" dirty="0"/>
                  <a:t>(c) In part (b) </a:t>
                </a:r>
                <a:r>
                  <a:rPr lang="da-DK" sz="1800" i="1" dirty="0" err="1"/>
                  <a:t>are</a:t>
                </a:r>
                <a:r>
                  <a:rPr lang="da-DK" sz="1800" i="1" dirty="0"/>
                  <a:t> IQ and KWW </a:t>
                </a:r>
                <a:r>
                  <a:rPr lang="da-DK" sz="1800" i="1" dirty="0" err="1"/>
                  <a:t>individually</a:t>
                </a:r>
                <a:r>
                  <a:rPr lang="da-DK" sz="1800" i="1" dirty="0"/>
                  <a:t> </a:t>
                </a:r>
                <a:r>
                  <a:rPr lang="da-DK" sz="1800" i="1" dirty="0" err="1"/>
                  <a:t>significant</a:t>
                </a:r>
                <a:r>
                  <a:rPr lang="da-DK" sz="1800" i="1" dirty="0"/>
                  <a:t>? Are </a:t>
                </a:r>
                <a:r>
                  <a:rPr lang="da-DK" sz="1800" i="1" dirty="0" err="1"/>
                  <a:t>they</a:t>
                </a:r>
                <a:r>
                  <a:rPr lang="da-DK" sz="1800" i="1" dirty="0"/>
                  <a:t> </a:t>
                </a:r>
                <a:r>
                  <a:rPr lang="da-DK" sz="1800" i="1" dirty="0" err="1"/>
                  <a:t>jointly</a:t>
                </a:r>
                <a:r>
                  <a:rPr lang="da-DK" sz="1800" i="1" dirty="0"/>
                  <a:t> </a:t>
                </a:r>
                <a:r>
                  <a:rPr lang="da-DK" sz="1800" i="1" dirty="0" err="1"/>
                  <a:t>significant</a:t>
                </a:r>
                <a:r>
                  <a:rPr lang="da-DK" sz="1800" i="1" dirty="0"/>
                  <a:t>? </a:t>
                </a:r>
              </a:p>
              <a:p>
                <a:endParaRPr lang="da-DK" sz="2400" dirty="0"/>
              </a:p>
              <a:p>
                <a:endParaRPr lang="da-DK" sz="2400" dirty="0"/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ECAC312-868E-D9DC-D1D7-20CD622D1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746913"/>
                <a:ext cx="10734116" cy="4056987"/>
              </a:xfrm>
              <a:blipFill>
                <a:blip r:embed="rId3"/>
                <a:stretch>
                  <a:fillRect l="-946" t="-1250" r="-70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kstfelt 3">
            <a:extLst>
              <a:ext uri="{FF2B5EF4-FFF2-40B4-BE49-F238E27FC236}">
                <a16:creationId xmlns:a16="http://schemas.microsoft.com/office/drawing/2014/main" id="{D2DBE398-E3C7-B5FE-D475-E27D0DA81ED7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WAGE2.dta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3372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D4D9D-1FA9-EC04-BDBF-7609ECCFB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1BB20298-6401-DDAF-DAD8-F98474F1F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156" y="1889143"/>
            <a:ext cx="5395451" cy="116808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0ACE18A-7D9B-B62C-A63A-F97A50737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4, Part 1 - </a:t>
            </a:r>
            <a:r>
              <a:rPr lang="da-DK" dirty="0" err="1"/>
              <a:t>Simultaneous</a:t>
            </a:r>
            <a:r>
              <a:rPr lang="da-DK" dirty="0"/>
              <a:t> Equation Models </a:t>
            </a:r>
            <a:br>
              <a:rPr lang="da-DK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4273B-9D34-9CE2-9138-D259F36D92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F7402A-7F9F-7555-BA10-1DD341FE3B6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4.2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AF70A370-BED6-39CE-DED0-6F1112FC2DB9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</a:t>
            </a:r>
            <a:r>
              <a:rPr lang="da-DK" sz="1400" i="1" dirty="0" err="1"/>
              <a:t>airfare.DTA</a:t>
            </a:r>
            <a:r>
              <a:rPr lang="da-DK" sz="1400" i="1" dirty="0"/>
              <a:t> (for </a:t>
            </a:r>
            <a:r>
              <a:rPr lang="da-DK" sz="1400" i="1" dirty="0" err="1"/>
              <a:t>year</a:t>
            </a:r>
            <a:r>
              <a:rPr lang="da-DK" sz="1400" i="1" dirty="0"/>
              <a:t> 1997 </a:t>
            </a:r>
            <a:r>
              <a:rPr lang="da-DK" sz="1400" i="1" dirty="0" err="1"/>
              <a:t>only</a:t>
            </a:r>
            <a:r>
              <a:rPr lang="da-DK" sz="1400" i="1" dirty="0"/>
              <a:t>)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7C43D27C-1344-A6B4-5383-D61F7606232A}"/>
              </a:ext>
            </a:extLst>
          </p:cNvPr>
          <p:cNvSpPr txBox="1">
            <a:spLocks/>
          </p:cNvSpPr>
          <p:nvPr/>
        </p:nvSpPr>
        <p:spPr>
          <a:xfrm>
            <a:off x="516821" y="1460501"/>
            <a:ext cx="10732765" cy="5778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(d) Now </a:t>
            </a:r>
            <a:r>
              <a:rPr lang="da-DK" i="1" dirty="0" err="1"/>
              <a:t>assume</a:t>
            </a:r>
            <a:r>
              <a:rPr lang="da-DK" i="1" dirty="0"/>
              <a:t> </a:t>
            </a:r>
            <a:r>
              <a:rPr lang="da-DK" i="1" dirty="0" err="1"/>
              <a:t>that</a:t>
            </a:r>
            <a:r>
              <a:rPr lang="da-DK" i="1" dirty="0"/>
              <a:t> </a:t>
            </a:r>
            <a:r>
              <a:rPr lang="da-DK" i="1" dirty="0" err="1"/>
              <a:t>concen</a:t>
            </a:r>
            <a:r>
              <a:rPr lang="da-DK" i="1" dirty="0"/>
              <a:t> is </a:t>
            </a:r>
            <a:r>
              <a:rPr lang="da-DK" i="1" dirty="0" err="1"/>
              <a:t>exogenous</a:t>
            </a:r>
            <a:r>
              <a:rPr lang="da-DK" i="1" dirty="0"/>
              <a:t> to the demand </a:t>
            </a:r>
            <a:r>
              <a:rPr lang="da-DK" i="1" dirty="0" err="1"/>
              <a:t>equation</a:t>
            </a:r>
            <a:r>
              <a:rPr lang="da-DK" i="1" dirty="0"/>
              <a:t>. </a:t>
            </a:r>
            <a:r>
              <a:rPr lang="da-DK" i="1" dirty="0" err="1"/>
              <a:t>Estimate</a:t>
            </a:r>
            <a:r>
              <a:rPr lang="da-DK" i="1" dirty="0"/>
              <a:t> the </a:t>
            </a:r>
            <a:r>
              <a:rPr lang="da-DK" i="1" dirty="0" err="1"/>
              <a:t>reduced</a:t>
            </a:r>
            <a:r>
              <a:rPr lang="da-DK" i="1" dirty="0"/>
              <a:t> form for log(fare) and </a:t>
            </a:r>
            <a:r>
              <a:rPr lang="da-DK" i="1" dirty="0" err="1"/>
              <a:t>confirm</a:t>
            </a:r>
            <a:r>
              <a:rPr lang="da-DK" i="1" dirty="0"/>
              <a:t> </a:t>
            </a:r>
            <a:r>
              <a:rPr lang="da-DK" i="1" dirty="0" err="1"/>
              <a:t>that</a:t>
            </a:r>
            <a:r>
              <a:rPr lang="da-DK" i="1" dirty="0"/>
              <a:t> </a:t>
            </a:r>
            <a:r>
              <a:rPr lang="da-DK" i="1" dirty="0" err="1"/>
              <a:t>concen</a:t>
            </a:r>
            <a:r>
              <a:rPr lang="da-DK" i="1" dirty="0"/>
              <a:t> has a positive </a:t>
            </a:r>
            <a:r>
              <a:rPr lang="da-DK" i="1" dirty="0" err="1"/>
              <a:t>partial</a:t>
            </a:r>
            <a:r>
              <a:rPr lang="da-DK" i="1" dirty="0"/>
              <a:t> </a:t>
            </a:r>
            <a:r>
              <a:rPr lang="da-DK" i="1" dirty="0" err="1"/>
              <a:t>effect</a:t>
            </a:r>
            <a:r>
              <a:rPr lang="da-DK" i="1" dirty="0"/>
              <a:t> on log(fare). 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D83660BE-2E58-637C-B746-D716EDF663A0}"/>
              </a:ext>
            </a:extLst>
          </p:cNvPr>
          <p:cNvSpPr txBox="1">
            <a:spLocks/>
          </p:cNvSpPr>
          <p:nvPr/>
        </p:nvSpPr>
        <p:spPr>
          <a:xfrm>
            <a:off x="516821" y="3688139"/>
            <a:ext cx="10732765" cy="5291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(e) </a:t>
            </a:r>
            <a:r>
              <a:rPr lang="da-DK" i="1" dirty="0" err="1"/>
              <a:t>Estimate</a:t>
            </a:r>
            <a:r>
              <a:rPr lang="da-DK" i="1" dirty="0"/>
              <a:t> the demand </a:t>
            </a:r>
            <a:r>
              <a:rPr lang="da-DK" i="1" dirty="0" err="1"/>
              <a:t>equation</a:t>
            </a:r>
            <a:r>
              <a:rPr lang="da-DK" i="1" dirty="0"/>
              <a:t> </a:t>
            </a:r>
            <a:r>
              <a:rPr lang="da-DK" i="1" dirty="0" err="1"/>
              <a:t>using</a:t>
            </a:r>
            <a:r>
              <a:rPr lang="da-DK" i="1" dirty="0"/>
              <a:t> IV (with </a:t>
            </a:r>
            <a:r>
              <a:rPr lang="da-DK" i="1" dirty="0" err="1"/>
              <a:t>concen</a:t>
            </a:r>
            <a:r>
              <a:rPr lang="da-DK" i="1" dirty="0"/>
              <a:t> as the instrument). Now, </a:t>
            </a:r>
            <a:r>
              <a:rPr lang="da-DK" i="1" dirty="0" err="1"/>
              <a:t>what</a:t>
            </a:r>
            <a:r>
              <a:rPr lang="da-DK" i="1" dirty="0"/>
              <a:t> is the </a:t>
            </a:r>
            <a:r>
              <a:rPr lang="da-DK" i="1" dirty="0" err="1"/>
              <a:t>estimated</a:t>
            </a:r>
            <a:r>
              <a:rPr lang="da-DK" i="1" dirty="0"/>
              <a:t> </a:t>
            </a:r>
            <a:r>
              <a:rPr lang="da-DK" i="1" dirty="0" err="1"/>
              <a:t>price</a:t>
            </a:r>
            <a:r>
              <a:rPr lang="da-DK" i="1" dirty="0"/>
              <a:t> </a:t>
            </a:r>
            <a:r>
              <a:rPr lang="da-DK" i="1" dirty="0" err="1"/>
              <a:t>elasticity</a:t>
            </a:r>
            <a:r>
              <a:rPr lang="da-DK" i="1" dirty="0"/>
              <a:t> of demand? How </a:t>
            </a:r>
            <a:r>
              <a:rPr lang="da-DK" i="1" dirty="0" err="1"/>
              <a:t>does</a:t>
            </a:r>
            <a:r>
              <a:rPr lang="da-DK" i="1" dirty="0"/>
              <a:t> it </a:t>
            </a:r>
            <a:r>
              <a:rPr lang="da-DK" i="1" dirty="0" err="1"/>
              <a:t>compare</a:t>
            </a:r>
            <a:r>
              <a:rPr lang="da-DK" i="1" dirty="0"/>
              <a:t> with the OLS </a:t>
            </a:r>
            <a:r>
              <a:rPr lang="da-DK" i="1" dirty="0" err="1"/>
              <a:t>estimate</a:t>
            </a:r>
            <a:r>
              <a:rPr lang="da-DK" i="1" dirty="0"/>
              <a:t> from (b)? </a:t>
            </a:r>
          </a:p>
          <a:p>
            <a:endParaRPr lang="da-DK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9">
                <a:extLst>
                  <a:ext uri="{FF2B5EF4-FFF2-40B4-BE49-F238E27FC236}">
                    <a16:creationId xmlns:a16="http://schemas.microsoft.com/office/drawing/2014/main" id="{0A052185-315B-237F-B939-E5A75A56B2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20" y="3077053"/>
                <a:ext cx="10844593" cy="47531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dirty="0"/>
                  <a:t>The </a:t>
                </a:r>
                <a:r>
                  <a:rPr lang="da-DK" dirty="0" err="1"/>
                  <a:t>coefficient</a:t>
                </a:r>
                <a:r>
                  <a:rPr lang="da-DK" dirty="0"/>
                  <a:t> on </a:t>
                </a:r>
                <a:r>
                  <a:rPr lang="da-DK" i="1" dirty="0" err="1"/>
                  <a:t>concen</a:t>
                </a:r>
                <a:r>
                  <a:rPr lang="da-DK" dirty="0"/>
                  <a:t> shows a </a:t>
                </a:r>
                <a:r>
                  <a:rPr lang="da-DK" dirty="0" err="1"/>
                  <a:t>pretty</a:t>
                </a:r>
                <a:r>
                  <a:rPr lang="da-DK" dirty="0"/>
                  <a:t> </a:t>
                </a:r>
                <a:r>
                  <a:rPr lang="da-DK" dirty="0" err="1"/>
                  <a:t>strong</a:t>
                </a:r>
                <a:r>
                  <a:rPr lang="da-DK" dirty="0"/>
                  <a:t> link </a:t>
                </a:r>
                <a:r>
                  <a:rPr lang="da-DK" dirty="0" err="1"/>
                  <a:t>between</a:t>
                </a:r>
                <a:r>
                  <a:rPr lang="da-DK" dirty="0"/>
                  <a:t> </a:t>
                </a:r>
                <a:r>
                  <a:rPr lang="da-DK" dirty="0" err="1"/>
                  <a:t>concentration</a:t>
                </a:r>
                <a:r>
                  <a:rPr lang="da-DK" dirty="0"/>
                  <a:t> and fare. If </a:t>
                </a:r>
                <a:r>
                  <a:rPr lang="da-DK" i="1" dirty="0" err="1"/>
                  <a:t>concen</a:t>
                </a:r>
                <a:r>
                  <a:rPr lang="da-DK" dirty="0"/>
                  <a:t> </a:t>
                </a:r>
                <a:r>
                  <a:rPr lang="da-DK" dirty="0" err="1"/>
                  <a:t>increases</a:t>
                </a:r>
                <a:r>
                  <a:rPr lang="da-DK" dirty="0"/>
                  <a:t> by .10 (=10 </a:t>
                </a:r>
                <a:r>
                  <a:rPr lang="da-DK" dirty="0" err="1"/>
                  <a:t>percentage</a:t>
                </a:r>
                <a:r>
                  <a:rPr lang="da-DK" dirty="0"/>
                  <a:t> points), </a:t>
                </a:r>
                <a:r>
                  <a:rPr lang="da-DK" i="1" dirty="0"/>
                  <a:t>fare</a:t>
                </a:r>
                <a:r>
                  <a:rPr lang="da-DK" dirty="0"/>
                  <a:t> is </a:t>
                </a:r>
                <a:r>
                  <a:rPr lang="da-DK" dirty="0" err="1"/>
                  <a:t>estimated</a:t>
                </a:r>
                <a:r>
                  <a:rPr lang="da-DK" dirty="0"/>
                  <a:t> to </a:t>
                </a:r>
                <a:r>
                  <a:rPr lang="da-DK" dirty="0" err="1"/>
                  <a:t>increase</a:t>
                </a:r>
                <a:r>
                  <a:rPr lang="da-DK" dirty="0"/>
                  <a:t> by </a:t>
                </a:r>
                <a:r>
                  <a:rPr lang="da-DK" dirty="0" err="1"/>
                  <a:t>almost</a:t>
                </a:r>
                <a:r>
                  <a:rPr lang="da-DK" dirty="0"/>
                  <a:t> 4% (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0.10∗0.395</m:t>
                    </m:r>
                  </m:oMath>
                </a14:m>
                <a:r>
                  <a:rPr lang="da-DK" dirty="0"/>
                  <a:t>). The </a:t>
                </a:r>
                <a:r>
                  <a:rPr lang="da-DK" i="1" dirty="0"/>
                  <a:t>t</a:t>
                </a:r>
                <a:r>
                  <a:rPr lang="da-DK" dirty="0"/>
                  <a:t> </a:t>
                </a:r>
                <a:r>
                  <a:rPr lang="da-DK" dirty="0" err="1"/>
                  <a:t>statistic</a:t>
                </a:r>
                <a:r>
                  <a:rPr lang="da-DK" dirty="0"/>
                  <a:t> is </a:t>
                </a:r>
                <a:r>
                  <a:rPr lang="da-DK" dirty="0" err="1"/>
                  <a:t>about</a:t>
                </a:r>
                <a:r>
                  <a:rPr lang="da-DK" dirty="0"/>
                  <a:t> 6.3.</a:t>
                </a:r>
              </a:p>
            </p:txBody>
          </p:sp>
        </mc:Choice>
        <mc:Fallback xmlns="">
          <p:sp>
            <p:nvSpPr>
              <p:cNvPr id="12" name="Content Placeholder 9">
                <a:extLst>
                  <a:ext uri="{FF2B5EF4-FFF2-40B4-BE49-F238E27FC236}">
                    <a16:creationId xmlns:a16="http://schemas.microsoft.com/office/drawing/2014/main" id="{0A052185-315B-237F-B939-E5A75A56B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20" y="3077053"/>
                <a:ext cx="10844593" cy="475319"/>
              </a:xfrm>
              <a:prstGeom prst="rect">
                <a:avLst/>
              </a:prstGeom>
              <a:blipFill>
                <a:blip r:embed="rId4"/>
                <a:stretch>
                  <a:fillRect l="-702" t="-5263" b="-2368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2CC8B789-7B43-6FAB-EF0E-88B16A854267}"/>
              </a:ext>
            </a:extLst>
          </p:cNvPr>
          <p:cNvSpPr txBox="1">
            <a:spLocks/>
          </p:cNvSpPr>
          <p:nvPr/>
        </p:nvSpPr>
        <p:spPr>
          <a:xfrm>
            <a:off x="516821" y="4409616"/>
            <a:ext cx="10844593" cy="10876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dirty="0"/>
              <a:t>Using </a:t>
            </a:r>
            <a:r>
              <a:rPr lang="da-DK" i="1" dirty="0" err="1"/>
              <a:t>concen</a:t>
            </a:r>
            <a:r>
              <a:rPr lang="da-DK" dirty="0"/>
              <a:t> as an IV for log(</a:t>
            </a:r>
            <a:r>
              <a:rPr lang="da-DK" i="1" dirty="0"/>
              <a:t>fare</a:t>
            </a:r>
            <a:r>
              <a:rPr lang="da-DK" dirty="0"/>
              <a:t>), the </a:t>
            </a:r>
            <a:r>
              <a:rPr lang="da-DK" dirty="0" err="1"/>
              <a:t>estimated</a:t>
            </a:r>
            <a:r>
              <a:rPr lang="da-DK" dirty="0"/>
              <a:t> </a:t>
            </a:r>
            <a:r>
              <a:rPr lang="da-DK" dirty="0" err="1"/>
              <a:t>price</a:t>
            </a:r>
            <a:r>
              <a:rPr lang="da-DK" dirty="0"/>
              <a:t> </a:t>
            </a:r>
            <a:r>
              <a:rPr lang="da-DK" dirty="0" err="1"/>
              <a:t>elasticity</a:t>
            </a:r>
            <a:r>
              <a:rPr lang="da-DK" dirty="0"/>
              <a:t> is −1.17, </a:t>
            </a:r>
            <a:r>
              <a:rPr lang="da-DK" dirty="0" err="1"/>
              <a:t>which</a:t>
            </a:r>
            <a:r>
              <a:rPr lang="da-DK" dirty="0"/>
              <a:t> shows </a:t>
            </a:r>
            <a:r>
              <a:rPr lang="da-DK" dirty="0" err="1"/>
              <a:t>much</a:t>
            </a:r>
            <a:r>
              <a:rPr lang="da-DK" dirty="0"/>
              <a:t> </a:t>
            </a:r>
            <a:r>
              <a:rPr lang="da-DK" dirty="0" err="1"/>
              <a:t>greater</a:t>
            </a:r>
            <a:r>
              <a:rPr lang="da-DK" dirty="0"/>
              <a:t> </a:t>
            </a:r>
            <a:r>
              <a:rPr lang="da-DK" dirty="0" err="1"/>
              <a:t>price</a:t>
            </a:r>
            <a:r>
              <a:rPr lang="da-DK" dirty="0"/>
              <a:t> </a:t>
            </a:r>
            <a:r>
              <a:rPr lang="da-DK" dirty="0" err="1"/>
              <a:t>sensitivity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did the OLS </a:t>
            </a:r>
            <a:r>
              <a:rPr lang="da-DK" dirty="0" err="1"/>
              <a:t>estimate</a:t>
            </a:r>
            <a:r>
              <a:rPr lang="da-DK" dirty="0"/>
              <a:t> of -0.391. The IV </a:t>
            </a:r>
            <a:r>
              <a:rPr lang="da-DK" dirty="0" err="1"/>
              <a:t>estimate</a:t>
            </a:r>
            <a:r>
              <a:rPr lang="da-DK" dirty="0"/>
              <a:t> suggests </a:t>
            </a:r>
            <a:r>
              <a:rPr lang="da-DK" dirty="0" err="1"/>
              <a:t>that</a:t>
            </a:r>
            <a:r>
              <a:rPr lang="da-DK" dirty="0"/>
              <a:t> a </a:t>
            </a:r>
            <a:r>
              <a:rPr lang="da-DK" dirty="0" err="1"/>
              <a:t>one</a:t>
            </a:r>
            <a:r>
              <a:rPr lang="da-DK" dirty="0"/>
              <a:t> percent </a:t>
            </a:r>
            <a:r>
              <a:rPr lang="da-DK" dirty="0" err="1"/>
              <a:t>increase</a:t>
            </a:r>
            <a:r>
              <a:rPr lang="da-DK" dirty="0"/>
              <a:t> in fare </a:t>
            </a:r>
            <a:r>
              <a:rPr lang="da-DK" dirty="0" err="1"/>
              <a:t>leads</a:t>
            </a:r>
            <a:r>
              <a:rPr lang="da-DK" dirty="0"/>
              <a:t> to a </a:t>
            </a:r>
            <a:r>
              <a:rPr lang="da-DK" dirty="0" err="1"/>
              <a:t>slightly</a:t>
            </a:r>
            <a:r>
              <a:rPr lang="da-DK" dirty="0"/>
              <a:t> more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percent </a:t>
            </a:r>
            <a:r>
              <a:rPr lang="da-DK" dirty="0" err="1"/>
              <a:t>increase</a:t>
            </a:r>
            <a:r>
              <a:rPr lang="da-DK" dirty="0"/>
              <a:t> drop in </a:t>
            </a:r>
            <a:r>
              <a:rPr lang="da-DK" dirty="0" err="1"/>
              <a:t>passenger</a:t>
            </a:r>
            <a:r>
              <a:rPr lang="da-DK" dirty="0"/>
              <a:t> demand. Of </a:t>
            </a:r>
            <a:r>
              <a:rPr lang="da-DK" dirty="0" err="1"/>
              <a:t>course</a:t>
            </a:r>
            <a:r>
              <a:rPr lang="da-DK" dirty="0"/>
              <a:t>, the standard </a:t>
            </a:r>
            <a:r>
              <a:rPr lang="da-DK" dirty="0" err="1"/>
              <a:t>error</a:t>
            </a:r>
            <a:r>
              <a:rPr lang="da-DK" dirty="0"/>
              <a:t> of the IV </a:t>
            </a:r>
            <a:r>
              <a:rPr lang="da-DK" dirty="0" err="1"/>
              <a:t>estimate</a:t>
            </a:r>
            <a:r>
              <a:rPr lang="da-DK" dirty="0"/>
              <a:t> is </a:t>
            </a:r>
            <a:r>
              <a:rPr lang="da-DK" dirty="0" err="1"/>
              <a:t>much</a:t>
            </a:r>
            <a:r>
              <a:rPr lang="da-DK" dirty="0"/>
              <a:t> </a:t>
            </a:r>
            <a:r>
              <a:rPr lang="da-DK" dirty="0" err="1"/>
              <a:t>larger</a:t>
            </a:r>
            <a:r>
              <a:rPr lang="da-DK" dirty="0"/>
              <a:t> (</a:t>
            </a:r>
            <a:r>
              <a:rPr lang="da-DK" dirty="0" err="1"/>
              <a:t>about</a:t>
            </a:r>
            <a:r>
              <a:rPr lang="da-DK" dirty="0"/>
              <a:t> .389 </a:t>
            </a:r>
            <a:r>
              <a:rPr lang="da-DK" dirty="0" err="1"/>
              <a:t>compared</a:t>
            </a:r>
            <a:r>
              <a:rPr lang="da-DK" dirty="0"/>
              <a:t> with the OLS standard </a:t>
            </a:r>
            <a:r>
              <a:rPr lang="da-DK" dirty="0" err="1"/>
              <a:t>error</a:t>
            </a:r>
            <a:r>
              <a:rPr lang="da-DK" dirty="0"/>
              <a:t> of .067), but the IV </a:t>
            </a:r>
            <a:r>
              <a:rPr lang="da-DK" dirty="0" err="1"/>
              <a:t>estimate</a:t>
            </a:r>
            <a:r>
              <a:rPr lang="da-DK" dirty="0"/>
              <a:t> is still </a:t>
            </a:r>
            <a:r>
              <a:rPr lang="da-DK" dirty="0" err="1"/>
              <a:t>statistically</a:t>
            </a:r>
            <a:r>
              <a:rPr lang="da-DK" dirty="0"/>
              <a:t> </a:t>
            </a:r>
            <a:r>
              <a:rPr lang="da-DK" dirty="0" err="1"/>
              <a:t>significant</a:t>
            </a:r>
            <a:r>
              <a:rPr lang="da-DK" dirty="0"/>
              <a:t> (</a:t>
            </a:r>
            <a:r>
              <a:rPr lang="da-DK" i="1" dirty="0"/>
              <a:t>t</a:t>
            </a:r>
            <a:r>
              <a:rPr lang="da-DK" dirty="0"/>
              <a:t> is </a:t>
            </a:r>
            <a:r>
              <a:rPr lang="da-DK" dirty="0" err="1"/>
              <a:t>about</a:t>
            </a:r>
            <a:r>
              <a:rPr lang="da-DK" dirty="0"/>
              <a:t> −3.0).</a:t>
            </a:r>
          </a:p>
        </p:txBody>
      </p:sp>
    </p:spTree>
    <p:extLst>
      <p:ext uri="{BB962C8B-B14F-4D97-AF65-F5344CB8AC3E}">
        <p14:creationId xmlns:p14="http://schemas.microsoft.com/office/powerpoint/2010/main" val="322919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73CA2-0FA1-A5DD-E2A8-F98D6DE99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1A0E54-21F5-5AB2-B245-B3AE0493E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4, Part 1 - </a:t>
            </a:r>
            <a:r>
              <a:rPr lang="da-DK" dirty="0" err="1"/>
              <a:t>Simultaneous</a:t>
            </a:r>
            <a:r>
              <a:rPr lang="da-DK" dirty="0"/>
              <a:t> Equation Models </a:t>
            </a:r>
            <a:br>
              <a:rPr lang="da-DK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D83CF-2242-A0C6-96FE-042BC6B7963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26226B4-2318-8BE7-104F-076FA62414C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4.2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951847DC-CE64-6D1C-C1BF-23C1BD0F44C0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</a:t>
            </a:r>
            <a:r>
              <a:rPr lang="da-DK" sz="1400" i="1" dirty="0" err="1"/>
              <a:t>airfare.DTA</a:t>
            </a:r>
            <a:r>
              <a:rPr lang="da-DK" sz="1400" i="1" dirty="0"/>
              <a:t> (for </a:t>
            </a:r>
            <a:r>
              <a:rPr lang="da-DK" sz="1400" i="1" dirty="0" err="1"/>
              <a:t>year</a:t>
            </a:r>
            <a:r>
              <a:rPr lang="da-DK" sz="1400" i="1" dirty="0"/>
              <a:t> 1997 </a:t>
            </a:r>
            <a:r>
              <a:rPr lang="da-DK" sz="1400" i="1" dirty="0" err="1"/>
              <a:t>only</a:t>
            </a:r>
            <a:r>
              <a:rPr lang="da-DK" sz="1400" i="1" dirty="0"/>
              <a:t>)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0FB74297-8C30-0C4E-8539-E0936B9E5882}"/>
              </a:ext>
            </a:extLst>
          </p:cNvPr>
          <p:cNvSpPr txBox="1">
            <a:spLocks/>
          </p:cNvSpPr>
          <p:nvPr/>
        </p:nvSpPr>
        <p:spPr>
          <a:xfrm>
            <a:off x="516821" y="1460501"/>
            <a:ext cx="10732765" cy="4095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(f) Using the IV </a:t>
            </a:r>
            <a:r>
              <a:rPr lang="da-DK" i="1" dirty="0" err="1"/>
              <a:t>estimates</a:t>
            </a:r>
            <a:r>
              <a:rPr lang="da-DK" i="1" dirty="0"/>
              <a:t>, </a:t>
            </a:r>
            <a:r>
              <a:rPr lang="da-DK" i="1" dirty="0" err="1"/>
              <a:t>describe</a:t>
            </a:r>
            <a:r>
              <a:rPr lang="da-DK" i="1" dirty="0"/>
              <a:t> </a:t>
            </a:r>
            <a:r>
              <a:rPr lang="da-DK" i="1" dirty="0" err="1"/>
              <a:t>how</a:t>
            </a:r>
            <a:r>
              <a:rPr lang="da-DK" i="1" dirty="0"/>
              <a:t> demand for </a:t>
            </a:r>
            <a:r>
              <a:rPr lang="da-DK" i="1" dirty="0" err="1"/>
              <a:t>seats</a:t>
            </a:r>
            <a:r>
              <a:rPr lang="da-DK" i="1" dirty="0"/>
              <a:t> </a:t>
            </a:r>
            <a:r>
              <a:rPr lang="da-DK" i="1" dirty="0" err="1"/>
              <a:t>depends</a:t>
            </a:r>
            <a:r>
              <a:rPr lang="da-DK" i="1" dirty="0"/>
              <a:t> on route distance.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9">
                <a:extLst>
                  <a:ext uri="{FF2B5EF4-FFF2-40B4-BE49-F238E27FC236}">
                    <a16:creationId xmlns:a16="http://schemas.microsoft.com/office/drawing/2014/main" id="{FCF6C104-AFC2-4FFA-E2BC-69E467CF6E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21" y="4444110"/>
                <a:ext cx="10844593" cy="170006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dirty="0"/>
                  <a:t>The </a:t>
                </a:r>
                <a:r>
                  <a:rPr lang="da-DK" dirty="0" err="1"/>
                  <a:t>estimation</a:t>
                </a:r>
                <a:r>
                  <a:rPr lang="da-DK" dirty="0"/>
                  <a:t> shows </a:t>
                </a:r>
                <a:r>
                  <a:rPr lang="da-DK" dirty="0" err="1"/>
                  <a:t>that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a-DK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da-DK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𝑝𝑎𝑠𝑠𝑒𝑛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a-DK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a-DK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lang="da-DK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a-DK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𝑑𝑖𝑠𝑡</m:t>
                                    </m:r>
                                  </m:e>
                                </m:d>
                              </m:e>
                            </m:func>
                          </m:e>
                          <m:sup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a-DK" b="0" i="1" smtClean="0">
                        <a:latin typeface="Cambria Math" panose="02040503050406030204" pitchFamily="18" charset="0"/>
                      </a:rPr>
                      <m:t>=0.187&gt;2 </m:t>
                    </m:r>
                  </m:oMath>
                </a14:m>
                <a:r>
                  <a:rPr lang="da-DK" dirty="0"/>
                  <a:t>, </a:t>
                </a:r>
                <a:r>
                  <a:rPr lang="da-DK" dirty="0" err="1"/>
                  <a:t>implying</a:t>
                </a:r>
                <a:r>
                  <a:rPr lang="da-DK" dirty="0"/>
                  <a:t> </a:t>
                </a:r>
                <a:r>
                  <a:rPr lang="da-DK" dirty="0" err="1"/>
                  <a:t>that</a:t>
                </a:r>
                <a:r>
                  <a:rPr lang="da-DK" dirty="0"/>
                  <a:t> the </a:t>
                </a:r>
                <a:r>
                  <a:rPr lang="da-DK" dirty="0" err="1"/>
                  <a:t>relationship</a:t>
                </a:r>
                <a:r>
                  <a:rPr lang="da-DK" dirty="0"/>
                  <a:t> </a:t>
                </a:r>
                <a:r>
                  <a:rPr lang="da-DK" dirty="0" err="1"/>
                  <a:t>between</a:t>
                </a:r>
                <a:r>
                  <a:rPr lang="da-DK" dirty="0"/>
                  <a:t> </a:t>
                </a:r>
                <a:r>
                  <a:rPr lang="da-DK" dirty="0" err="1"/>
                  <a:t>passenger</a:t>
                </a:r>
                <a:r>
                  <a:rPr lang="da-DK" dirty="0"/>
                  <a:t> demand and distance is </a:t>
                </a:r>
                <a:r>
                  <a:rPr lang="da-DK" dirty="0" err="1"/>
                  <a:t>convex</a:t>
                </a:r>
                <a:r>
                  <a:rPr lang="da-DK" dirty="0"/>
                  <a:t>.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can</a:t>
                </a:r>
                <a:r>
                  <a:rPr lang="da-DK" dirty="0"/>
                  <a:t> </a:t>
                </a:r>
                <a:r>
                  <a:rPr lang="da-DK" dirty="0" err="1"/>
                  <a:t>calculate</a:t>
                </a:r>
                <a:r>
                  <a:rPr lang="da-DK" dirty="0"/>
                  <a:t> the minimum of the </a:t>
                </a:r>
                <a:r>
                  <a:rPr lang="da-DK" dirty="0" err="1"/>
                  <a:t>curve</a:t>
                </a:r>
                <a:r>
                  <a:rPr lang="da-DK" dirty="0"/>
                  <a:t> by </a:t>
                </a:r>
                <a:r>
                  <a:rPr lang="da-DK" dirty="0" err="1"/>
                  <a:t>solving</a:t>
                </a:r>
                <a:r>
                  <a:rPr lang="da-DK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da-DK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𝑝𝑎𝑠𝑠𝑒𝑛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a-DK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da-DK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𝑑𝑖𝑠𝑡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da-D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a-DK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</a:rPr>
                        <m:t>−2.176+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2∗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0.187</m:t>
                      </m:r>
                      <m:func>
                        <m:func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</m:e>
                          </m:d>
                        </m:e>
                      </m:func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=0⇒</m:t>
                      </m:r>
                      <m:func>
                        <m:func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𝑑𝑖𝑠</m:t>
                              </m:r>
                              <m:sSup>
                                <m:sSup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2.176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2∗0.187</m:t>
                          </m:r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=−5.817, ⇒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𝑑𝑖𝑠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−5.817</m:t>
                          </m:r>
                        </m:sup>
                      </m:sSup>
                      <m:r>
                        <a:rPr lang="da-DK" i="1">
                          <a:latin typeface="Cambria Math" panose="02040503050406030204" pitchFamily="18" charset="0"/>
                        </a:rPr>
                        <m:t>=335.7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6 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𝑚𝑖𝑙𝑒𝑠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9" name="Content Placeholder 9">
                <a:extLst>
                  <a:ext uri="{FF2B5EF4-FFF2-40B4-BE49-F238E27FC236}">
                    <a16:creationId xmlns:a16="http://schemas.microsoft.com/office/drawing/2014/main" id="{FCF6C104-AFC2-4FFA-E2BC-69E467CF6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21" y="4444110"/>
                <a:ext cx="10844593" cy="1700069"/>
              </a:xfrm>
              <a:prstGeom prst="rect">
                <a:avLst/>
              </a:prstGeom>
              <a:blipFill>
                <a:blip r:embed="rId3"/>
                <a:stretch>
                  <a:fillRect l="-702" r="-35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26835E7A-2C59-8FB1-8798-B4C8740BE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363906"/>
              </p:ext>
            </p:extLst>
          </p:nvPr>
        </p:nvGraphicFramePr>
        <p:xfrm>
          <a:off x="2775334" y="1825842"/>
          <a:ext cx="1651000" cy="2489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556262316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458935565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VARIABLES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 dirty="0" err="1">
                          <a:effectLst/>
                          <a:latin typeface="Calibri" panose="020F0502020204030204" pitchFamily="34" charset="0"/>
                        </a:rPr>
                        <a:t>lpassen</a:t>
                      </a:r>
                      <a:endParaRPr lang="da-DK" sz="10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39476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9609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lfare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-1.174***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823855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(0.389)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6936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ldist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-2.176***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65050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(0.727)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16053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ldistsq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 dirty="0">
                          <a:effectLst/>
                          <a:latin typeface="Calibri" panose="020F0502020204030204" pitchFamily="34" charset="0"/>
                        </a:rPr>
                        <a:t>0.187***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827358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(0.0613)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278832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Constant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18.01***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0105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 dirty="0">
                          <a:effectLst/>
                          <a:latin typeface="Calibri" panose="020F0502020204030204" pitchFamily="34" charset="0"/>
                        </a:rPr>
                        <a:t>(3.222)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00917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a-DK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96985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Observations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1,149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796441"/>
                  </a:ext>
                </a:extLst>
              </a:tr>
              <a:tr h="177800"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>
                          <a:effectLst/>
                          <a:latin typeface="Calibri" panose="020F0502020204030204" pitchFamily="34" charset="0"/>
                        </a:rPr>
                        <a:t>Standard errors in parentheses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099971"/>
                  </a:ext>
                </a:extLst>
              </a:tr>
              <a:tr h="177800"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000" b="0" i="0" u="none" strike="noStrike" dirty="0">
                          <a:effectLst/>
                          <a:latin typeface="Calibri" panose="020F0502020204030204" pitchFamily="34" charset="0"/>
                        </a:rPr>
                        <a:t>*** p&lt;0.01, ** p&lt;0.05, * p&lt;0.1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306270"/>
                  </a:ext>
                </a:extLst>
              </a:tr>
            </a:tbl>
          </a:graphicData>
        </a:graphic>
      </p:graphicFrame>
      <p:pic>
        <p:nvPicPr>
          <p:cNvPr id="10" name="Billede 9">
            <a:extLst>
              <a:ext uri="{FF2B5EF4-FFF2-40B4-BE49-F238E27FC236}">
                <a16:creationId xmlns:a16="http://schemas.microsoft.com/office/drawing/2014/main" id="{3B0201AE-8C72-FB2F-D38B-F47E2F550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423" y="1763064"/>
            <a:ext cx="4213111" cy="276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8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E99B8-705D-A546-E82B-B33105E91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lede 10">
            <a:extLst>
              <a:ext uri="{FF2B5EF4-FFF2-40B4-BE49-F238E27FC236}">
                <a16:creationId xmlns:a16="http://schemas.microsoft.com/office/drawing/2014/main" id="{187C63CE-B82F-6CE0-4F79-240FAD70F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097" y="4407478"/>
            <a:ext cx="5549765" cy="9626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906B412-7D0F-1EA3-A9EC-A592A03F4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4, Part 2 - </a:t>
            </a:r>
            <a:r>
              <a:rPr lang="da-DK" dirty="0" err="1"/>
              <a:t>Pooled</a:t>
            </a:r>
            <a:r>
              <a:rPr lang="da-DK" dirty="0"/>
              <a:t> Cross </a:t>
            </a:r>
            <a:r>
              <a:rPr lang="da-DK" dirty="0" err="1"/>
              <a:t>Section</a:t>
            </a:r>
            <a:r>
              <a:rPr lang="da-DK" dirty="0"/>
              <a:t> Models </a:t>
            </a:r>
            <a:br>
              <a:rPr lang="da-DK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C6520-5CAD-84B1-A1E2-34944A173CE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452B5B9-D751-731C-30DF-B4A4C3DB313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4.3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ED30A6A3-AF0D-F1BA-D93F-7178E8909E68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the data </a:t>
            </a:r>
            <a:r>
              <a:rPr lang="da-DK" sz="1400" i="1" dirty="0" err="1"/>
              <a:t>KIELMC.dta</a:t>
            </a:r>
            <a:r>
              <a:rPr lang="da-DK" sz="1400" i="1" dirty="0"/>
              <a:t>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9">
                <a:extLst>
                  <a:ext uri="{FF2B5EF4-FFF2-40B4-BE49-F238E27FC236}">
                    <a16:creationId xmlns:a16="http://schemas.microsoft.com/office/drawing/2014/main" id="{8C31340E-DA14-9DBC-4296-D5CA30AFF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21" y="1460501"/>
                <a:ext cx="10732765" cy="19685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i="1" dirty="0"/>
                  <a:t>The data </a:t>
                </a:r>
                <a:r>
                  <a:rPr lang="da-DK" i="1" dirty="0" err="1"/>
                  <a:t>contain</a:t>
                </a:r>
                <a:r>
                  <a:rPr lang="da-DK" i="1" dirty="0"/>
                  <a:t> </a:t>
                </a:r>
                <a:r>
                  <a:rPr lang="da-DK" i="1" dirty="0" err="1"/>
                  <a:t>pooled</a:t>
                </a:r>
                <a:r>
                  <a:rPr lang="da-DK" i="1" dirty="0"/>
                  <a:t> cross </a:t>
                </a:r>
                <a:r>
                  <a:rPr lang="da-DK" i="1" dirty="0" err="1"/>
                  <a:t>sections</a:t>
                </a:r>
                <a:r>
                  <a:rPr lang="da-DK" i="1" dirty="0"/>
                  <a:t> of house </a:t>
                </a:r>
                <a:r>
                  <a:rPr lang="da-DK" i="1" dirty="0" err="1"/>
                  <a:t>prices</a:t>
                </a:r>
                <a:r>
                  <a:rPr lang="da-DK" i="1" dirty="0"/>
                  <a:t> in North </a:t>
                </a:r>
                <a:r>
                  <a:rPr lang="da-DK" i="1" dirty="0" err="1"/>
                  <a:t>Andover</a:t>
                </a:r>
                <a:r>
                  <a:rPr lang="da-DK" i="1" dirty="0"/>
                  <a:t>, Massachusetts in 1978 and 1981. A </a:t>
                </a:r>
                <a:r>
                  <a:rPr lang="da-DK" i="1" dirty="0" err="1"/>
                  <a:t>garbage</a:t>
                </a:r>
                <a:r>
                  <a:rPr lang="da-DK" i="1" dirty="0"/>
                  <a:t> </a:t>
                </a:r>
                <a:r>
                  <a:rPr lang="da-DK" i="1" dirty="0" err="1"/>
                  <a:t>incinerator</a:t>
                </a:r>
                <a:r>
                  <a:rPr lang="da-DK" i="1" dirty="0"/>
                  <a:t> </a:t>
                </a:r>
                <a:r>
                  <a:rPr lang="da-DK" i="1" dirty="0" err="1"/>
                  <a:t>was</a:t>
                </a:r>
                <a:r>
                  <a:rPr lang="da-DK" i="1" dirty="0"/>
                  <a:t> </a:t>
                </a:r>
                <a:r>
                  <a:rPr lang="da-DK" i="1" dirty="0" err="1"/>
                  <a:t>build</a:t>
                </a:r>
                <a:r>
                  <a:rPr lang="da-DK" i="1" dirty="0"/>
                  <a:t> from 1981 and </a:t>
                </a:r>
                <a:r>
                  <a:rPr lang="da-DK" i="1" dirty="0" err="1"/>
                  <a:t>we</a:t>
                </a:r>
                <a:r>
                  <a:rPr lang="da-DK" i="1" dirty="0"/>
                  <a:t> </a:t>
                </a:r>
                <a:r>
                  <a:rPr lang="da-DK" i="1" dirty="0" err="1"/>
                  <a:t>are</a:t>
                </a:r>
                <a:r>
                  <a:rPr lang="da-DK" i="1" dirty="0"/>
                  <a:t> </a:t>
                </a:r>
                <a:r>
                  <a:rPr lang="da-DK" i="1" dirty="0" err="1"/>
                  <a:t>interested</a:t>
                </a:r>
                <a:r>
                  <a:rPr lang="da-DK" i="1" dirty="0"/>
                  <a:t> in </a:t>
                </a:r>
                <a:r>
                  <a:rPr lang="da-DK" i="1" dirty="0" err="1"/>
                  <a:t>how</a:t>
                </a:r>
                <a:r>
                  <a:rPr lang="da-DK" i="1" dirty="0"/>
                  <a:t> the (future) </a:t>
                </a:r>
                <a:r>
                  <a:rPr lang="da-DK" i="1" dirty="0" err="1"/>
                  <a:t>incinerator</a:t>
                </a:r>
                <a:r>
                  <a:rPr lang="da-DK" i="1" dirty="0"/>
                  <a:t> </a:t>
                </a:r>
                <a:r>
                  <a:rPr lang="da-DK" i="1" dirty="0" err="1"/>
                  <a:t>affects</a:t>
                </a:r>
                <a:r>
                  <a:rPr lang="da-DK" i="1" dirty="0"/>
                  <a:t> house </a:t>
                </a:r>
                <a:r>
                  <a:rPr lang="da-DK" i="1" dirty="0" err="1"/>
                  <a:t>prices</a:t>
                </a:r>
                <a:r>
                  <a:rPr lang="da-DK" i="1" dirty="0"/>
                  <a:t>. Note: It </a:t>
                </a:r>
                <a:r>
                  <a:rPr lang="da-DK" i="1" dirty="0" err="1"/>
                  <a:t>was</a:t>
                </a:r>
                <a:r>
                  <a:rPr lang="da-DK" i="1" dirty="0"/>
                  <a:t> not </a:t>
                </a:r>
                <a:r>
                  <a:rPr lang="da-DK" i="1" dirty="0" err="1"/>
                  <a:t>known</a:t>
                </a:r>
                <a:r>
                  <a:rPr lang="da-DK" i="1" dirty="0"/>
                  <a:t> in 1978 </a:t>
                </a:r>
                <a:r>
                  <a:rPr lang="da-DK" i="1" dirty="0" err="1"/>
                  <a:t>that</a:t>
                </a:r>
                <a:r>
                  <a:rPr lang="da-DK" i="1" dirty="0"/>
                  <a:t> an </a:t>
                </a:r>
                <a:r>
                  <a:rPr lang="da-DK" i="1" dirty="0" err="1"/>
                  <a:t>incinerator</a:t>
                </a:r>
                <a:r>
                  <a:rPr lang="da-DK" i="1" dirty="0"/>
                  <a:t> </a:t>
                </a:r>
                <a:r>
                  <a:rPr lang="da-DK" i="1" dirty="0" err="1"/>
                  <a:t>will</a:t>
                </a:r>
                <a:r>
                  <a:rPr lang="da-DK" i="1" dirty="0"/>
                  <a:t> </a:t>
                </a:r>
                <a:r>
                  <a:rPr lang="da-DK" i="1" dirty="0" err="1"/>
                  <a:t>be</a:t>
                </a:r>
                <a:r>
                  <a:rPr lang="da-DK" i="1" dirty="0"/>
                  <a:t> </a:t>
                </a:r>
                <a:r>
                  <a:rPr lang="da-DK" i="1" dirty="0" err="1"/>
                  <a:t>build</a:t>
                </a:r>
                <a:r>
                  <a:rPr lang="da-DK" i="1" dirty="0"/>
                  <a:t>. </a:t>
                </a:r>
              </a:p>
              <a:p>
                <a:r>
                  <a:rPr lang="da-DK" i="1" dirty="0"/>
                  <a:t>(a) The variable </a:t>
                </a:r>
                <a:r>
                  <a:rPr lang="da-DK" i="1" dirty="0" err="1"/>
                  <a:t>dist</a:t>
                </a:r>
                <a:r>
                  <a:rPr lang="da-DK" i="1" dirty="0"/>
                  <a:t> is the distance from </a:t>
                </a:r>
                <a:r>
                  <a:rPr lang="da-DK" i="1" dirty="0" err="1"/>
                  <a:t>each</a:t>
                </a:r>
                <a:r>
                  <a:rPr lang="da-DK" i="1" dirty="0"/>
                  <a:t> home to the </a:t>
                </a:r>
                <a:r>
                  <a:rPr lang="da-DK" i="1" dirty="0" err="1"/>
                  <a:t>incinerator</a:t>
                </a:r>
                <a:r>
                  <a:rPr lang="da-DK" i="1" dirty="0"/>
                  <a:t> site, in </a:t>
                </a:r>
                <a:r>
                  <a:rPr lang="da-DK" i="1" dirty="0" err="1"/>
                  <a:t>feet</a:t>
                </a:r>
                <a:r>
                  <a:rPr lang="da-DK" i="1" dirty="0"/>
                  <a:t>. </a:t>
                </a:r>
                <a:r>
                  <a:rPr lang="da-DK" i="1" dirty="0" err="1"/>
                  <a:t>Consider</a:t>
                </a:r>
                <a:r>
                  <a:rPr lang="da-DK" i="1" dirty="0"/>
                  <a:t> the model: </a:t>
                </a:r>
              </a:p>
              <a:p>
                <a:pPr lvl="4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i="1" dirty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da-DK" i="1" dirty="0" err="1">
                          <a:latin typeface="Cambria Math" panose="02040503050406030204" pitchFamily="18" charset="0"/>
                        </a:rPr>
                        <m:t>𝑝𝑟𝑖𝑐𝑒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) = </m:t>
                      </m:r>
                      <m:sSub>
                        <m:sSubPr>
                          <m:ctrlPr>
                            <a:rPr lang="da-DK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l-GR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da-DK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a-DK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81 + </m:t>
                      </m:r>
                      <m:sSub>
                        <m:sSubPr>
                          <m:ctrlPr>
                            <a:rPr lang="da-DK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da-DK" i="1" dirty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da-DK" i="1" dirty="0" err="1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) + </m:t>
                      </m:r>
                      <m:sSub>
                        <m:sSubPr>
                          <m:ctrlPr>
                            <a:rPr lang="da-DK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da-DK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81 ∗ </m:t>
                      </m:r>
                      <m:r>
                        <m:rPr>
                          <m:sty m:val="p"/>
                        </m:rPr>
                        <a:rPr lang="da-DK" i="1" dirty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da-DK" i="1" dirty="0" err="1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da-DK" dirty="0"/>
              </a:p>
              <a:p>
                <a:r>
                  <a:rPr lang="da-DK" i="1" dirty="0"/>
                  <a:t>If </a:t>
                </a:r>
                <a:r>
                  <a:rPr lang="da-DK" i="1" dirty="0" err="1"/>
                  <a:t>building</a:t>
                </a:r>
                <a:r>
                  <a:rPr lang="da-DK" i="1" dirty="0"/>
                  <a:t> the </a:t>
                </a:r>
                <a:r>
                  <a:rPr lang="da-DK" i="1" dirty="0" err="1"/>
                  <a:t>incinerator</a:t>
                </a:r>
                <a:r>
                  <a:rPr lang="da-DK" i="1" dirty="0"/>
                  <a:t> </a:t>
                </a:r>
                <a:r>
                  <a:rPr lang="da-DK" i="1" dirty="0" err="1"/>
                  <a:t>reduces</a:t>
                </a:r>
                <a:r>
                  <a:rPr lang="da-DK" i="1" dirty="0"/>
                  <a:t> the </a:t>
                </a:r>
                <a:r>
                  <a:rPr lang="da-DK" i="1" dirty="0" err="1"/>
                  <a:t>value</a:t>
                </a:r>
                <a:r>
                  <a:rPr lang="da-DK" i="1" dirty="0"/>
                  <a:t> of homes </a:t>
                </a:r>
                <a:r>
                  <a:rPr lang="da-DK" i="1" dirty="0" err="1"/>
                  <a:t>closer</a:t>
                </a:r>
                <a:r>
                  <a:rPr lang="da-DK" i="1" dirty="0"/>
                  <a:t> to the site, </a:t>
                </a:r>
                <a:r>
                  <a:rPr lang="da-DK" i="1" dirty="0" err="1"/>
                  <a:t>what</a:t>
                </a:r>
                <a:r>
                  <a:rPr lang="da-DK" i="1" dirty="0"/>
                  <a:t> is the sign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l-GR" i="1" dirty="0"/>
                  <a:t>? </a:t>
                </a:r>
                <a:r>
                  <a:rPr lang="da-DK" i="1" dirty="0" err="1"/>
                  <a:t>What</a:t>
                </a:r>
                <a:r>
                  <a:rPr lang="da-DK" i="1" dirty="0"/>
                  <a:t> </a:t>
                </a:r>
                <a:r>
                  <a:rPr lang="da-DK" i="1" dirty="0" err="1"/>
                  <a:t>does</a:t>
                </a:r>
                <a:r>
                  <a:rPr lang="da-DK" i="1" dirty="0"/>
                  <a:t> it </a:t>
                </a:r>
                <a:r>
                  <a:rPr lang="da-DK" i="1" dirty="0" err="1"/>
                  <a:t>mean</a:t>
                </a:r>
                <a:r>
                  <a:rPr lang="da-DK" i="1" dirty="0"/>
                  <a:t> </a:t>
                </a:r>
                <a:r>
                  <a:rPr lang="da-DK" i="1" dirty="0" err="1"/>
                  <a:t>if</a:t>
                </a:r>
                <a:r>
                  <a:rPr lang="da-DK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l-GR" i="1" dirty="0"/>
                  <a:t> &gt;0? </a:t>
                </a:r>
                <a:endParaRPr lang="el-GR" i="1" dirty="0">
                  <a:effectLst/>
                </a:endParaRPr>
              </a:p>
            </p:txBody>
          </p:sp>
        </mc:Choice>
        <mc:Fallback xmlns="">
          <p:sp>
            <p:nvSpPr>
              <p:cNvPr id="8" name="Content Placeholder 9">
                <a:extLst>
                  <a:ext uri="{FF2B5EF4-FFF2-40B4-BE49-F238E27FC236}">
                    <a16:creationId xmlns:a16="http://schemas.microsoft.com/office/drawing/2014/main" id="{8C31340E-DA14-9DBC-4296-D5CA30AFF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21" y="1460501"/>
                <a:ext cx="10732765" cy="1968500"/>
              </a:xfrm>
              <a:prstGeom prst="rect">
                <a:avLst/>
              </a:prstGeom>
              <a:blipFill>
                <a:blip r:embed="rId4"/>
                <a:stretch>
                  <a:fillRect l="-709" t="-192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9">
                <a:extLst>
                  <a:ext uri="{FF2B5EF4-FFF2-40B4-BE49-F238E27FC236}">
                    <a16:creationId xmlns:a16="http://schemas.microsoft.com/office/drawing/2014/main" id="{DF4EFFA9-DCF5-DBB9-BF25-723E19FE1E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21" y="3353090"/>
                <a:ext cx="10844593" cy="83148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dirty="0" err="1"/>
                  <a:t>Other</a:t>
                </a:r>
                <a:r>
                  <a:rPr lang="da-DK" dirty="0"/>
                  <a:t> </a:t>
                </a:r>
                <a:r>
                  <a:rPr lang="da-DK" dirty="0" err="1"/>
                  <a:t>things</a:t>
                </a:r>
                <a:r>
                  <a:rPr lang="da-DK" dirty="0"/>
                  <a:t> </a:t>
                </a:r>
                <a:r>
                  <a:rPr lang="da-DK" dirty="0" err="1"/>
                  <a:t>equal</a:t>
                </a:r>
                <a:r>
                  <a:rPr lang="da-DK" dirty="0"/>
                  <a:t>, homes </a:t>
                </a:r>
                <a:r>
                  <a:rPr lang="da-DK" dirty="0" err="1"/>
                  <a:t>farther</a:t>
                </a:r>
                <a:r>
                  <a:rPr lang="da-DK" dirty="0"/>
                  <a:t> from the </a:t>
                </a:r>
                <a:r>
                  <a:rPr lang="da-DK" dirty="0" err="1"/>
                  <a:t>incinerator</a:t>
                </a:r>
                <a:r>
                  <a:rPr lang="da-DK" dirty="0"/>
                  <a:t> </a:t>
                </a:r>
                <a:r>
                  <a:rPr lang="da-DK" dirty="0" err="1"/>
                  <a:t>should</a:t>
                </a:r>
                <a:r>
                  <a:rPr lang="da-DK" dirty="0"/>
                  <a:t> </a:t>
                </a:r>
                <a:r>
                  <a:rPr lang="da-DK" dirty="0" err="1"/>
                  <a:t>be</a:t>
                </a:r>
                <a:r>
                  <a:rPr lang="da-DK" dirty="0"/>
                  <a:t> </a:t>
                </a:r>
                <a:r>
                  <a:rPr lang="da-DK" dirty="0" err="1"/>
                  <a:t>worth</a:t>
                </a:r>
                <a:r>
                  <a:rPr lang="da-DK" dirty="0"/>
                  <a:t> more,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dirty="0"/>
                  <a:t>&gt; 0. </a:t>
                </a:r>
                <a:r>
                  <a:rPr lang="da-DK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l-GR" dirty="0"/>
                  <a:t> &gt; 0, </a:t>
                </a:r>
                <a:r>
                  <a:rPr lang="da-DK" dirty="0" err="1"/>
                  <a:t>then</a:t>
                </a:r>
                <a:r>
                  <a:rPr lang="da-DK" dirty="0"/>
                  <a:t> the </a:t>
                </a:r>
                <a:r>
                  <a:rPr lang="da-DK" dirty="0" err="1"/>
                  <a:t>incinerator</a:t>
                </a:r>
                <a:r>
                  <a:rPr lang="da-DK" dirty="0"/>
                  <a:t> </a:t>
                </a:r>
                <a:r>
                  <a:rPr lang="da-DK" dirty="0" err="1"/>
                  <a:t>was</a:t>
                </a:r>
                <a:r>
                  <a:rPr lang="da-DK" dirty="0"/>
                  <a:t> </a:t>
                </a:r>
                <a:r>
                  <a:rPr lang="da-DK" dirty="0" err="1"/>
                  <a:t>located</a:t>
                </a:r>
                <a:r>
                  <a:rPr lang="da-DK" dirty="0"/>
                  <a:t> </a:t>
                </a:r>
                <a:r>
                  <a:rPr lang="da-DK" dirty="0" err="1"/>
                  <a:t>farther</a:t>
                </a:r>
                <a:r>
                  <a:rPr lang="da-DK" dirty="0"/>
                  <a:t> </a:t>
                </a:r>
                <a:r>
                  <a:rPr lang="da-DK" dirty="0" err="1"/>
                  <a:t>away</a:t>
                </a:r>
                <a:r>
                  <a:rPr lang="da-DK" dirty="0"/>
                  <a:t> from more </a:t>
                </a:r>
                <a:r>
                  <a:rPr lang="da-DK" dirty="0" err="1"/>
                  <a:t>expensive</a:t>
                </a:r>
                <a:r>
                  <a:rPr lang="da-DK" dirty="0"/>
                  <a:t> homes, as it </a:t>
                </a:r>
                <a:r>
                  <a:rPr lang="da-DK" dirty="0" err="1"/>
                  <a:t>would</a:t>
                </a:r>
                <a:r>
                  <a:rPr lang="da-DK" dirty="0"/>
                  <a:t> </a:t>
                </a:r>
                <a:r>
                  <a:rPr lang="da-DK" dirty="0" err="1"/>
                  <a:t>imply</a:t>
                </a:r>
                <a:r>
                  <a:rPr lang="da-DK" dirty="0"/>
                  <a:t> </a:t>
                </a:r>
                <a:r>
                  <a:rPr lang="da-DK" dirty="0" err="1"/>
                  <a:t>that</a:t>
                </a:r>
                <a:r>
                  <a:rPr lang="da-DK" dirty="0"/>
                  <a:t> distance from the </a:t>
                </a:r>
                <a:r>
                  <a:rPr lang="da-DK" dirty="0" err="1"/>
                  <a:t>incenerator</a:t>
                </a:r>
                <a:r>
                  <a:rPr lang="da-DK" dirty="0"/>
                  <a:t> </a:t>
                </a:r>
                <a:r>
                  <a:rPr lang="da-DK" dirty="0" err="1"/>
                  <a:t>was</a:t>
                </a:r>
                <a:r>
                  <a:rPr lang="da-DK" dirty="0"/>
                  <a:t> </a:t>
                </a:r>
                <a:r>
                  <a:rPr lang="da-DK" dirty="0" err="1"/>
                  <a:t>asociated</a:t>
                </a:r>
                <a:r>
                  <a:rPr lang="da-DK" dirty="0"/>
                  <a:t> with a positive </a:t>
                </a:r>
                <a:r>
                  <a:rPr lang="da-DK" dirty="0" err="1"/>
                  <a:t>effect</a:t>
                </a:r>
                <a:r>
                  <a:rPr lang="da-DK" dirty="0"/>
                  <a:t> on house </a:t>
                </a:r>
                <a:r>
                  <a:rPr lang="da-DK" dirty="0" err="1"/>
                  <a:t>prices</a:t>
                </a:r>
                <a:r>
                  <a:rPr lang="da-DK" dirty="0"/>
                  <a:t> </a:t>
                </a:r>
                <a:r>
                  <a:rPr lang="da-DK" dirty="0" err="1"/>
                  <a:t>even</a:t>
                </a:r>
                <a:r>
                  <a:rPr lang="da-DK" dirty="0"/>
                  <a:t> in 1978 </a:t>
                </a:r>
                <a:r>
                  <a:rPr lang="da-DK" dirty="0" err="1"/>
                  <a:t>when</a:t>
                </a:r>
                <a:r>
                  <a:rPr lang="da-DK" dirty="0"/>
                  <a:t> </a:t>
                </a:r>
                <a:r>
                  <a:rPr lang="da-DK" dirty="0" err="1"/>
                  <a:t>there</a:t>
                </a:r>
                <a:r>
                  <a:rPr lang="da-DK" dirty="0"/>
                  <a:t> </a:t>
                </a:r>
                <a:r>
                  <a:rPr lang="da-DK" dirty="0" err="1"/>
                  <a:t>was</a:t>
                </a:r>
                <a:r>
                  <a:rPr lang="da-DK" dirty="0"/>
                  <a:t> no </a:t>
                </a:r>
                <a:r>
                  <a:rPr lang="da-DK" dirty="0" err="1"/>
                  <a:t>knowlegde</a:t>
                </a:r>
                <a:r>
                  <a:rPr lang="da-DK" dirty="0"/>
                  <a:t> of the future </a:t>
                </a:r>
                <a:r>
                  <a:rPr lang="da-DK" dirty="0" err="1"/>
                  <a:t>incenerator</a:t>
                </a:r>
                <a:r>
                  <a:rPr lang="da-DK" dirty="0"/>
                  <a:t> </a:t>
                </a:r>
                <a:r>
                  <a:rPr lang="da-DK" dirty="0" err="1"/>
                  <a:t>being</a:t>
                </a:r>
                <a:r>
                  <a:rPr lang="da-DK" dirty="0"/>
                  <a:t> </a:t>
                </a:r>
                <a:r>
                  <a:rPr lang="da-DK" dirty="0" err="1"/>
                  <a:t>build</a:t>
                </a:r>
                <a:r>
                  <a:rPr lang="da-DK" dirty="0"/>
                  <a:t>.</a:t>
                </a:r>
              </a:p>
            </p:txBody>
          </p:sp>
        </mc:Choice>
        <mc:Fallback xmlns="">
          <p:sp>
            <p:nvSpPr>
              <p:cNvPr id="9" name="Content Placeholder 9">
                <a:extLst>
                  <a:ext uri="{FF2B5EF4-FFF2-40B4-BE49-F238E27FC236}">
                    <a16:creationId xmlns:a16="http://schemas.microsoft.com/office/drawing/2014/main" id="{DF4EFFA9-DCF5-DBB9-BF25-723E19FE1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21" y="3353090"/>
                <a:ext cx="10844593" cy="831488"/>
              </a:xfrm>
              <a:prstGeom prst="rect">
                <a:avLst/>
              </a:prstGeom>
              <a:blipFill>
                <a:blip r:embed="rId5"/>
                <a:stretch>
                  <a:fillRect l="-702" t="-4545" b="-151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9">
                <a:extLst>
                  <a:ext uri="{FF2B5EF4-FFF2-40B4-BE49-F238E27FC236}">
                    <a16:creationId xmlns:a16="http://schemas.microsoft.com/office/drawing/2014/main" id="{DCE0293E-6603-2DFC-B341-ED5FE1F4B9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616" y="4184578"/>
                <a:ext cx="10732765" cy="61418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i="1" dirty="0"/>
                  <a:t>(b)  </a:t>
                </a:r>
                <a:r>
                  <a:rPr lang="da-DK" i="1" dirty="0" err="1"/>
                  <a:t>Estimate</a:t>
                </a:r>
                <a:r>
                  <a:rPr lang="da-DK" i="1" dirty="0"/>
                  <a:t> the model from part (a) and </a:t>
                </a:r>
                <a:r>
                  <a:rPr lang="da-DK" i="1" dirty="0" err="1"/>
                  <a:t>report</a:t>
                </a:r>
                <a:r>
                  <a:rPr lang="da-DK" i="1" dirty="0"/>
                  <a:t> the </a:t>
                </a:r>
                <a:r>
                  <a:rPr lang="da-DK" i="1" dirty="0" err="1"/>
                  <a:t>results</a:t>
                </a:r>
                <a:r>
                  <a:rPr lang="da-DK" i="1" dirty="0"/>
                  <a:t> in the </a:t>
                </a:r>
                <a:r>
                  <a:rPr lang="da-DK" i="1" dirty="0" err="1"/>
                  <a:t>usual</a:t>
                </a:r>
                <a:r>
                  <a:rPr lang="da-DK" i="1" dirty="0"/>
                  <a:t> form. </a:t>
                </a:r>
                <a:r>
                  <a:rPr lang="da-DK" i="1" dirty="0" err="1"/>
                  <a:t>Interpret</a:t>
                </a:r>
                <a:r>
                  <a:rPr lang="da-DK" i="1" dirty="0"/>
                  <a:t> the </a:t>
                </a:r>
                <a:r>
                  <a:rPr lang="da-DK" i="1" dirty="0" err="1"/>
                  <a:t>coefficient</a:t>
                </a:r>
                <a:r>
                  <a:rPr lang="da-DK" i="1" dirty="0"/>
                  <a:t> on </a:t>
                </a:r>
                <a14:m>
                  <m:oMath xmlns:m="http://schemas.openxmlformats.org/officeDocument/2006/math">
                    <m:r>
                      <a:rPr lang="da-DK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a-DK" i="1" dirty="0">
                        <a:latin typeface="Cambria Math" panose="02040503050406030204" pitchFamily="18" charset="0"/>
                      </a:rPr>
                      <m:t>81 ∗ </m:t>
                    </m:r>
                    <m:r>
                      <a:rPr lang="da-DK" i="1" dirty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da-DK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da-DK" i="1" dirty="0" err="1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da-DK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da-DK" i="1" dirty="0" err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a-DK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i="1" dirty="0"/>
                  <a:t> What do </a:t>
                </a:r>
                <a:r>
                  <a:rPr lang="da-DK" i="1" dirty="0" err="1"/>
                  <a:t>you</a:t>
                </a:r>
                <a:r>
                  <a:rPr lang="da-DK" i="1" dirty="0"/>
                  <a:t> </a:t>
                </a:r>
                <a:r>
                  <a:rPr lang="da-DK" i="1" dirty="0" err="1"/>
                  <a:t>conclude</a:t>
                </a:r>
                <a:r>
                  <a:rPr lang="da-DK" i="1" dirty="0"/>
                  <a:t>? </a:t>
                </a:r>
              </a:p>
            </p:txBody>
          </p:sp>
        </mc:Choice>
        <mc:Fallback xmlns="">
          <p:sp>
            <p:nvSpPr>
              <p:cNvPr id="7" name="Content Placeholder 9">
                <a:extLst>
                  <a:ext uri="{FF2B5EF4-FFF2-40B4-BE49-F238E27FC236}">
                    <a16:creationId xmlns:a16="http://schemas.microsoft.com/office/drawing/2014/main" id="{DCE0293E-6603-2DFC-B341-ED5FE1F4B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6" y="4184578"/>
                <a:ext cx="10732765" cy="614186"/>
              </a:xfrm>
              <a:prstGeom prst="rect">
                <a:avLst/>
              </a:prstGeom>
              <a:blipFill>
                <a:blip r:embed="rId6"/>
                <a:stretch>
                  <a:fillRect l="-709" t="-612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5084A2A-9C3D-D192-FF82-26A553557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4085" y="5498078"/>
                <a:ext cx="10844593" cy="30709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dirty="0"/>
                  <a:t>While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a-DK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da-DK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l-GR" dirty="0"/>
                  <a:t> = .048 </a:t>
                </a:r>
                <a:r>
                  <a:rPr lang="da-DK" dirty="0"/>
                  <a:t>is the </a:t>
                </a:r>
                <a:r>
                  <a:rPr lang="da-DK" dirty="0" err="1"/>
                  <a:t>expected</a:t>
                </a:r>
                <a:r>
                  <a:rPr lang="da-DK" dirty="0"/>
                  <a:t> sign, it is not </a:t>
                </a:r>
                <a:r>
                  <a:rPr lang="da-DK" dirty="0" err="1"/>
                  <a:t>statistically</a:t>
                </a:r>
                <a:r>
                  <a:rPr lang="da-DK" dirty="0"/>
                  <a:t> </a:t>
                </a:r>
                <a:r>
                  <a:rPr lang="da-DK" dirty="0" err="1"/>
                  <a:t>significant</a:t>
                </a:r>
                <a:r>
                  <a:rPr lang="da-DK" dirty="0"/>
                  <a:t> (</a:t>
                </a:r>
                <a:r>
                  <a:rPr lang="da-DK" i="1" dirty="0"/>
                  <a:t>t</a:t>
                </a:r>
                <a:r>
                  <a:rPr lang="da-DK" dirty="0"/>
                  <a:t> </a:t>
                </a:r>
                <a:r>
                  <a:rPr lang="da-DK" dirty="0" err="1"/>
                  <a:t>statistic</a:t>
                </a:r>
                <a:r>
                  <a:rPr lang="da-DK" dirty="0"/>
                  <a:t> ≈ .59)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5084A2A-9C3D-D192-FF82-26A553557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85" y="5498078"/>
                <a:ext cx="10844593" cy="307093"/>
              </a:xfrm>
              <a:prstGeom prst="rect">
                <a:avLst/>
              </a:prstGeom>
              <a:blipFill>
                <a:blip r:embed="rId7"/>
                <a:stretch>
                  <a:fillRect l="-819" t="-4000" b="-160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114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3D423-A493-09C4-F697-4D89FA3D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318281-7759-A08C-CAB8-6A306718B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4, Part 2 - </a:t>
            </a:r>
            <a:r>
              <a:rPr lang="da-DK" dirty="0" err="1"/>
              <a:t>Pooled</a:t>
            </a:r>
            <a:r>
              <a:rPr lang="da-DK" dirty="0"/>
              <a:t> Cross </a:t>
            </a:r>
            <a:r>
              <a:rPr lang="da-DK" dirty="0" err="1"/>
              <a:t>Section</a:t>
            </a:r>
            <a:r>
              <a:rPr lang="da-DK" dirty="0"/>
              <a:t> Models </a:t>
            </a:r>
            <a:br>
              <a:rPr lang="da-DK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88F9D-75FB-3792-DF4F-42224F64EC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940201A-D00A-7708-CEDC-7F2E19180F2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4.3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5FC6861-94FD-0A51-1B59-98391499C6C6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the data </a:t>
            </a:r>
            <a:r>
              <a:rPr lang="da-DK" sz="1400" i="1" dirty="0" err="1"/>
              <a:t>KIELMC.dta</a:t>
            </a:r>
            <a:r>
              <a:rPr lang="da-DK" sz="1400" i="1" dirty="0"/>
              <a:t>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C0D68DF1-EC3E-73E3-111C-E52832045780}"/>
              </a:ext>
            </a:extLst>
          </p:cNvPr>
          <p:cNvSpPr txBox="1">
            <a:spLocks/>
          </p:cNvSpPr>
          <p:nvPr/>
        </p:nvSpPr>
        <p:spPr>
          <a:xfrm>
            <a:off x="516821" y="1460501"/>
            <a:ext cx="10732765" cy="6141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(c) </a:t>
            </a:r>
            <a:r>
              <a:rPr lang="da-DK" i="1" dirty="0" err="1"/>
              <a:t>Add</a:t>
            </a:r>
            <a:r>
              <a:rPr lang="da-DK" i="1" dirty="0"/>
              <a:t> age, age2, </a:t>
            </a:r>
            <a:r>
              <a:rPr lang="da-DK" i="1" dirty="0" err="1"/>
              <a:t>rooms</a:t>
            </a:r>
            <a:r>
              <a:rPr lang="da-DK" i="1" dirty="0"/>
              <a:t>, </a:t>
            </a:r>
            <a:r>
              <a:rPr lang="da-DK" i="1" dirty="0" err="1"/>
              <a:t>baths</a:t>
            </a:r>
            <a:r>
              <a:rPr lang="da-DK" i="1" dirty="0"/>
              <a:t>, log(</a:t>
            </a:r>
            <a:r>
              <a:rPr lang="da-DK" i="1" dirty="0" err="1"/>
              <a:t>intst</a:t>
            </a:r>
            <a:r>
              <a:rPr lang="da-DK" i="1" dirty="0"/>
              <a:t>), log(land), and log(</a:t>
            </a:r>
            <a:r>
              <a:rPr lang="da-DK" i="1" dirty="0" err="1"/>
              <a:t>area</a:t>
            </a:r>
            <a:r>
              <a:rPr lang="da-DK" i="1" dirty="0"/>
              <a:t>) to the </a:t>
            </a:r>
            <a:r>
              <a:rPr lang="da-DK" i="1" dirty="0" err="1"/>
              <a:t>equation</a:t>
            </a:r>
            <a:r>
              <a:rPr lang="da-DK" i="1" dirty="0"/>
              <a:t>. Now, </a:t>
            </a:r>
            <a:r>
              <a:rPr lang="da-DK" i="1" dirty="0" err="1"/>
              <a:t>what</a:t>
            </a:r>
            <a:r>
              <a:rPr lang="da-DK" i="1" dirty="0"/>
              <a:t> do </a:t>
            </a:r>
            <a:r>
              <a:rPr lang="da-DK" i="1" dirty="0" err="1"/>
              <a:t>you</a:t>
            </a:r>
            <a:r>
              <a:rPr lang="da-DK" i="1" dirty="0"/>
              <a:t> </a:t>
            </a:r>
            <a:r>
              <a:rPr lang="da-DK" i="1" dirty="0" err="1"/>
              <a:t>conclude</a:t>
            </a:r>
            <a:r>
              <a:rPr lang="da-DK" i="1" dirty="0"/>
              <a:t> </a:t>
            </a:r>
            <a:r>
              <a:rPr lang="da-DK" i="1" dirty="0" err="1"/>
              <a:t>about</a:t>
            </a:r>
            <a:r>
              <a:rPr lang="da-DK" i="1" dirty="0"/>
              <a:t> the </a:t>
            </a:r>
            <a:r>
              <a:rPr lang="da-DK" i="1" dirty="0" err="1"/>
              <a:t>effect</a:t>
            </a:r>
            <a:r>
              <a:rPr lang="da-DK" i="1" dirty="0"/>
              <a:t> of the </a:t>
            </a:r>
            <a:r>
              <a:rPr lang="da-DK" i="1" dirty="0" err="1"/>
              <a:t>incinerator</a:t>
            </a:r>
            <a:r>
              <a:rPr lang="da-DK" i="1" dirty="0"/>
              <a:t> on </a:t>
            </a:r>
            <a:r>
              <a:rPr lang="da-DK" i="1" dirty="0" err="1"/>
              <a:t>housing</a:t>
            </a:r>
            <a:r>
              <a:rPr lang="da-DK" i="1" dirty="0"/>
              <a:t> </a:t>
            </a:r>
            <a:r>
              <a:rPr lang="da-DK" i="1" dirty="0" err="1"/>
              <a:t>values</a:t>
            </a:r>
            <a:r>
              <a:rPr lang="da-DK" i="1" dirty="0"/>
              <a:t>? </a:t>
            </a:r>
            <a:endParaRPr lang="da-DK" i="1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9">
                <a:extLst>
                  <a:ext uri="{FF2B5EF4-FFF2-40B4-BE49-F238E27FC236}">
                    <a16:creationId xmlns:a16="http://schemas.microsoft.com/office/drawing/2014/main" id="{F9B15A2D-2C6E-B4E2-4B39-49F246C5EE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21" y="2260026"/>
                <a:ext cx="10844593" cy="10601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dirty="0" err="1"/>
                  <a:t>When</a:t>
                </a:r>
                <a:r>
                  <a:rPr lang="da-DK" dirty="0"/>
                  <a:t>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add</a:t>
                </a:r>
                <a:r>
                  <a:rPr lang="da-DK" dirty="0"/>
                  <a:t> the list of </a:t>
                </a:r>
                <a:r>
                  <a:rPr lang="da-DK" dirty="0" err="1"/>
                  <a:t>housing</a:t>
                </a:r>
                <a:r>
                  <a:rPr lang="da-DK" dirty="0"/>
                  <a:t> </a:t>
                </a:r>
                <a:r>
                  <a:rPr lang="da-DK" dirty="0" err="1"/>
                  <a:t>characteristics</a:t>
                </a:r>
                <a:r>
                  <a:rPr lang="da-DK" dirty="0"/>
                  <a:t> to the regression, the </a:t>
                </a:r>
                <a:r>
                  <a:rPr lang="da-DK" dirty="0" err="1"/>
                  <a:t>coefficient</a:t>
                </a:r>
                <a:r>
                  <a:rPr lang="da-DK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a-DK" i="1" dirty="0">
                        <a:latin typeface="Cambria Math" panose="02040503050406030204" pitchFamily="18" charset="0"/>
                      </a:rPr>
                      <m:t>81 ∗ </m:t>
                    </m:r>
                    <m:r>
                      <a:rPr lang="da-DK" i="1" dirty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da-DK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da-DK" i="1" dirty="0" err="1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da-DK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a-DK" dirty="0"/>
                  <a:t> </a:t>
                </a:r>
                <a:r>
                  <a:rPr lang="da-DK" dirty="0" err="1"/>
                  <a:t>becomes</a:t>
                </a:r>
                <a:r>
                  <a:rPr lang="da-DK" dirty="0"/>
                  <a:t> .062 (se = .050). So the </a:t>
                </a:r>
                <a:r>
                  <a:rPr lang="da-DK" dirty="0" err="1"/>
                  <a:t>estimated</a:t>
                </a:r>
                <a:r>
                  <a:rPr lang="da-DK" dirty="0"/>
                  <a:t> </a:t>
                </a:r>
                <a:r>
                  <a:rPr lang="da-DK" dirty="0" err="1"/>
                  <a:t>effect</a:t>
                </a:r>
                <a:r>
                  <a:rPr lang="da-DK" dirty="0"/>
                  <a:t> is </a:t>
                </a:r>
                <a:r>
                  <a:rPr lang="da-DK" dirty="0" err="1"/>
                  <a:t>larger</a:t>
                </a:r>
                <a:r>
                  <a:rPr lang="da-DK" dirty="0"/>
                  <a:t> – the </a:t>
                </a:r>
                <a:r>
                  <a:rPr lang="da-DK" dirty="0" err="1"/>
                  <a:t>elasticity</a:t>
                </a:r>
                <a:r>
                  <a:rPr lang="da-DK" dirty="0"/>
                  <a:t> of </a:t>
                </a:r>
                <a:r>
                  <a:rPr lang="da-DK" i="1" dirty="0" err="1"/>
                  <a:t>price</a:t>
                </a:r>
                <a:r>
                  <a:rPr lang="da-DK" dirty="0"/>
                  <a:t> with </a:t>
                </a:r>
                <a:r>
                  <a:rPr lang="da-DK" dirty="0" err="1"/>
                  <a:t>respect</a:t>
                </a:r>
                <a:r>
                  <a:rPr lang="da-DK" dirty="0"/>
                  <a:t> to </a:t>
                </a:r>
                <a:r>
                  <a:rPr lang="da-DK" i="1" dirty="0" err="1"/>
                  <a:t>dist</a:t>
                </a:r>
                <a:r>
                  <a:rPr lang="da-DK" dirty="0"/>
                  <a:t> is .062 </a:t>
                </a:r>
                <a:r>
                  <a:rPr lang="da-DK" dirty="0" err="1"/>
                  <a:t>after</a:t>
                </a:r>
                <a:r>
                  <a:rPr lang="da-DK" dirty="0"/>
                  <a:t> the </a:t>
                </a:r>
                <a:r>
                  <a:rPr lang="da-DK" dirty="0" err="1"/>
                  <a:t>incinerator</a:t>
                </a:r>
                <a:r>
                  <a:rPr lang="da-DK" dirty="0"/>
                  <a:t> site </a:t>
                </a:r>
                <a:r>
                  <a:rPr lang="da-DK" dirty="0" err="1"/>
                  <a:t>was</a:t>
                </a:r>
                <a:r>
                  <a:rPr lang="da-DK" dirty="0"/>
                  <a:t> </a:t>
                </a:r>
                <a:r>
                  <a:rPr lang="da-DK" dirty="0" err="1"/>
                  <a:t>chosen</a:t>
                </a:r>
                <a:r>
                  <a:rPr lang="da-DK" dirty="0"/>
                  <a:t> – but </a:t>
                </a:r>
                <a:r>
                  <a:rPr lang="da-DK" dirty="0" err="1"/>
                  <a:t>its</a:t>
                </a:r>
                <a:r>
                  <a:rPr lang="da-DK" dirty="0"/>
                  <a:t> </a:t>
                </a:r>
                <a:r>
                  <a:rPr lang="da-DK" i="1" dirty="0"/>
                  <a:t>t</a:t>
                </a:r>
                <a:r>
                  <a:rPr lang="da-DK" dirty="0"/>
                  <a:t> </a:t>
                </a:r>
                <a:r>
                  <a:rPr lang="da-DK" dirty="0" err="1"/>
                  <a:t>statistic</a:t>
                </a:r>
                <a:r>
                  <a:rPr lang="da-DK" dirty="0"/>
                  <a:t> is </a:t>
                </a:r>
                <a:r>
                  <a:rPr lang="da-DK" dirty="0" err="1"/>
                  <a:t>only</a:t>
                </a:r>
                <a:r>
                  <a:rPr lang="da-DK" dirty="0"/>
                  <a:t> 1.24. The </a:t>
                </a:r>
                <a:r>
                  <a:rPr lang="da-DK" i="1" dirty="0"/>
                  <a:t>p</a:t>
                </a:r>
                <a:r>
                  <a:rPr lang="da-DK" dirty="0"/>
                  <a:t>-</a:t>
                </a:r>
                <a:r>
                  <a:rPr lang="da-DK" dirty="0" err="1"/>
                  <a:t>value</a:t>
                </a:r>
                <a:r>
                  <a:rPr lang="da-DK" dirty="0"/>
                  <a:t> for the </a:t>
                </a:r>
                <a:r>
                  <a:rPr lang="da-DK" dirty="0" err="1"/>
                  <a:t>one-sided</a:t>
                </a:r>
                <a:r>
                  <a:rPr lang="da-DK" dirty="0"/>
                  <a:t> alternative H1: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l-GR" dirty="0"/>
                  <a:t> &gt; 0 </a:t>
                </a:r>
                <a:r>
                  <a:rPr lang="da-DK" dirty="0"/>
                  <a:t>is </a:t>
                </a:r>
                <a:r>
                  <a:rPr lang="da-DK" dirty="0" err="1"/>
                  <a:t>about</a:t>
                </a:r>
                <a:r>
                  <a:rPr lang="da-DK" dirty="0"/>
                  <a:t> .108, </a:t>
                </a:r>
                <a:r>
                  <a:rPr lang="da-DK" dirty="0" err="1"/>
                  <a:t>which</a:t>
                </a:r>
                <a:r>
                  <a:rPr lang="da-DK" dirty="0"/>
                  <a:t> is </a:t>
                </a:r>
                <a:r>
                  <a:rPr lang="da-DK" dirty="0" err="1"/>
                  <a:t>close</a:t>
                </a:r>
                <a:r>
                  <a:rPr lang="da-DK" dirty="0"/>
                  <a:t> to </a:t>
                </a:r>
                <a:r>
                  <a:rPr lang="da-DK" dirty="0" err="1"/>
                  <a:t>being</a:t>
                </a:r>
                <a:r>
                  <a:rPr lang="da-DK" dirty="0"/>
                  <a:t> </a:t>
                </a:r>
                <a:r>
                  <a:rPr lang="da-DK" dirty="0" err="1"/>
                  <a:t>significant</a:t>
                </a:r>
                <a:r>
                  <a:rPr lang="da-DK" dirty="0"/>
                  <a:t> at the 10% </a:t>
                </a:r>
                <a:r>
                  <a:rPr lang="da-DK" dirty="0" err="1"/>
                  <a:t>level</a:t>
                </a:r>
                <a:r>
                  <a:rPr lang="da-DK" dirty="0"/>
                  <a:t>.</a:t>
                </a:r>
              </a:p>
            </p:txBody>
          </p:sp>
        </mc:Choice>
        <mc:Fallback xmlns="">
          <p:sp>
            <p:nvSpPr>
              <p:cNvPr id="9" name="Content Placeholder 9">
                <a:extLst>
                  <a:ext uri="{FF2B5EF4-FFF2-40B4-BE49-F238E27FC236}">
                    <a16:creationId xmlns:a16="http://schemas.microsoft.com/office/drawing/2014/main" id="{F9B15A2D-2C6E-B4E2-4B39-49F246C5E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21" y="2260026"/>
                <a:ext cx="10844593" cy="1060148"/>
              </a:xfrm>
              <a:prstGeom prst="rect">
                <a:avLst/>
              </a:prstGeom>
              <a:blipFill>
                <a:blip r:embed="rId3"/>
                <a:stretch>
                  <a:fillRect l="-702" t="-3571" r="-819" b="-476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31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83A04-EF0C-2BA8-593C-0C166ECF8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Pladsholder til indhold 15">
            <a:extLst>
              <a:ext uri="{FF2B5EF4-FFF2-40B4-BE49-F238E27FC236}">
                <a16:creationId xmlns:a16="http://schemas.microsoft.com/office/drawing/2014/main" id="{61921530-BF9B-258E-6AEB-204F6C4297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3805557"/>
              </p:ext>
            </p:extLst>
          </p:nvPr>
        </p:nvGraphicFramePr>
        <p:xfrm>
          <a:off x="7690969" y="1050923"/>
          <a:ext cx="3806817" cy="5044530"/>
        </p:xfrm>
        <a:graphic>
          <a:graphicData uri="http://schemas.openxmlformats.org/drawingml/2006/table">
            <a:tbl>
              <a:tblPr/>
              <a:tblGrid>
                <a:gridCol w="1506864">
                  <a:extLst>
                    <a:ext uri="{9D8B030D-6E8A-4147-A177-3AD203B41FA5}">
                      <a16:colId xmlns:a16="http://schemas.microsoft.com/office/drawing/2014/main" val="92828882"/>
                    </a:ext>
                  </a:extLst>
                </a:gridCol>
                <a:gridCol w="766651">
                  <a:extLst>
                    <a:ext uri="{9D8B030D-6E8A-4147-A177-3AD203B41FA5}">
                      <a16:colId xmlns:a16="http://schemas.microsoft.com/office/drawing/2014/main" val="547207185"/>
                    </a:ext>
                  </a:extLst>
                </a:gridCol>
                <a:gridCol w="766651">
                  <a:extLst>
                    <a:ext uri="{9D8B030D-6E8A-4147-A177-3AD203B41FA5}">
                      <a16:colId xmlns:a16="http://schemas.microsoft.com/office/drawing/2014/main" val="2994304595"/>
                    </a:ext>
                  </a:extLst>
                </a:gridCol>
                <a:gridCol w="766651">
                  <a:extLst>
                    <a:ext uri="{9D8B030D-6E8A-4147-A177-3AD203B41FA5}">
                      <a16:colId xmlns:a16="http://schemas.microsoft.com/office/drawing/2014/main" val="461766328"/>
                    </a:ext>
                  </a:extLst>
                </a:gridCol>
              </a:tblGrid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(1)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(2)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(3)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442302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VARIABLES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 dirty="0">
                          <a:effectLst/>
                          <a:latin typeface="Calibri" panose="020F0502020204030204" pitchFamily="34" charset="0"/>
                        </a:rPr>
                        <a:t>IQ - </a:t>
                      </a:r>
                      <a:r>
                        <a:rPr lang="da-DK" sz="800" b="0" i="0" u="none" strike="noStrike" dirty="0" err="1">
                          <a:effectLst/>
                          <a:latin typeface="Calibri" panose="020F0502020204030204" pitchFamily="34" charset="0"/>
                        </a:rPr>
                        <a:t>lecture</a:t>
                      </a:r>
                      <a:endParaRPr lang="da-DK" sz="8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KWW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IQ and KWW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206399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7407665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educ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0.0544***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0.0576***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0.0498***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710390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(0.00693)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(0.00684)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(0.00726)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294494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exper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0.0141***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 dirty="0">
                          <a:effectLst/>
                          <a:latin typeface="Calibri" panose="020F0502020204030204" pitchFamily="34" charset="0"/>
                        </a:rPr>
                        <a:t>0.0122***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0.0128***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528855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(0.00317)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(0.00324)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(0.00323)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726817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tenure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0.0114***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0.0111***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0.0109***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141237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(0.00244)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(0.00246)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(0.00245)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6200027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married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0.200***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0.189***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0.192***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187830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(0.0388)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(0.0391)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(0.0389)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058725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south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-0.0802***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-0.0916***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-0.0820***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988703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(0.0263)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(0.0262)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(0.0262)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0681701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urban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0.182***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0.176***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0.176***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587629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(0.0268)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(0.0270)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(0.0269)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972069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black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-0.143***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-0.164***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-0.130***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108280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(0.0395)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(0.0385)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(0.0399)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840908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IQ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0.00356***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0.00312***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676870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(0.000992)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(0.00101)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945309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KWW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0.00503***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0.00383**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990795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(0.00182)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(0.00185)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383480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Constant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5.176***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5.359***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5.176***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045839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(0.128)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(0.114)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(0.128)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546570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424839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Observations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935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935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935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259384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R-squared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0.263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0.259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0.266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447425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Joint signif. F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8.595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762281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Joint signif. p-val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0.000200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377777"/>
                  </a:ext>
                </a:extLst>
              </a:tr>
              <a:tr h="168151"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Standard errors in parentheses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601313"/>
                  </a:ext>
                </a:extLst>
              </a:tr>
              <a:tr h="168151"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*** p&lt;0.01, ** p&lt;0.05, * p&lt;0.1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7847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8A11E18-FF02-6933-2C1B-63697347B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7573654" cy="482125"/>
          </a:xfrm>
        </p:spPr>
        <p:txBody>
          <a:bodyPr/>
          <a:lstStyle/>
          <a:p>
            <a:r>
              <a:rPr lang="en-GB" dirty="0"/>
              <a:t>Problem Set 3 – Proxy and Instrumental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D0A4B-CC73-C1F7-5DBA-2B655B72266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BDF301B-2526-24D4-44A3-E1C0E46A256C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3.1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E2C8CA2A-3E9D-2B24-A094-F132A13879E3}"/>
              </a:ext>
            </a:extLst>
          </p:cNvPr>
          <p:cNvSpPr/>
          <p:nvPr/>
        </p:nvSpPr>
        <p:spPr>
          <a:xfrm>
            <a:off x="9966960" y="1500582"/>
            <a:ext cx="670560" cy="4095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noProof="0" dirty="0" err="1"/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EDE7981B-89B2-C721-9E76-56ADC78B24BE}"/>
              </a:ext>
            </a:extLst>
          </p:cNvPr>
          <p:cNvSpPr txBox="1"/>
          <p:nvPr/>
        </p:nvSpPr>
        <p:spPr>
          <a:xfrm>
            <a:off x="628649" y="1576782"/>
            <a:ext cx="68726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i="1" dirty="0"/>
              <a:t>(a)  </a:t>
            </a:r>
            <a:r>
              <a:rPr lang="da-DK" sz="1200" i="1" dirty="0" err="1"/>
              <a:t>What</a:t>
            </a:r>
            <a:r>
              <a:rPr lang="da-DK" sz="1200" i="1" dirty="0"/>
              <a:t> is the </a:t>
            </a:r>
            <a:r>
              <a:rPr lang="da-DK" sz="1200" i="1" dirty="0" err="1"/>
              <a:t>estimated</a:t>
            </a:r>
            <a:r>
              <a:rPr lang="da-DK" sz="1200" i="1" dirty="0"/>
              <a:t> return to </a:t>
            </a:r>
            <a:r>
              <a:rPr lang="da-DK" sz="1200" i="1" dirty="0" err="1"/>
              <a:t>education</a:t>
            </a:r>
            <a:r>
              <a:rPr lang="da-DK" sz="1200" i="1" dirty="0"/>
              <a:t> in </a:t>
            </a:r>
            <a:r>
              <a:rPr lang="da-DK" sz="1200" i="1" dirty="0" err="1"/>
              <a:t>this</a:t>
            </a:r>
            <a:r>
              <a:rPr lang="da-DK" sz="1200" i="1" dirty="0"/>
              <a:t> case? 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0BDB131E-93DA-F2CC-66B7-EE5F9A684E85}"/>
              </a:ext>
            </a:extLst>
          </p:cNvPr>
          <p:cNvSpPr/>
          <p:nvPr/>
        </p:nvSpPr>
        <p:spPr>
          <a:xfrm>
            <a:off x="10827226" y="1485342"/>
            <a:ext cx="670560" cy="4095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noProof="0" dirty="0" err="1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DEA6D115-7425-DDFA-58E9-9F50C68DC74B}"/>
              </a:ext>
            </a:extLst>
          </p:cNvPr>
          <p:cNvSpPr/>
          <p:nvPr/>
        </p:nvSpPr>
        <p:spPr>
          <a:xfrm>
            <a:off x="7649059" y="5397500"/>
            <a:ext cx="3912704" cy="4095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noProof="0" dirty="0" err="1"/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917E90E3-B313-D647-920D-C5CEFAF71B1E}"/>
              </a:ext>
            </a:extLst>
          </p:cNvPr>
          <p:cNvSpPr txBox="1"/>
          <p:nvPr/>
        </p:nvSpPr>
        <p:spPr>
          <a:xfrm>
            <a:off x="628649" y="4041260"/>
            <a:ext cx="68726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i="1" dirty="0"/>
              <a:t>(c) In part (b) </a:t>
            </a:r>
            <a:r>
              <a:rPr lang="da-DK" sz="1200" i="1" dirty="0" err="1"/>
              <a:t>are</a:t>
            </a:r>
            <a:r>
              <a:rPr lang="da-DK" sz="1200" i="1" dirty="0"/>
              <a:t> I Q and KWW </a:t>
            </a:r>
            <a:r>
              <a:rPr lang="da-DK" sz="1200" i="1" dirty="0" err="1"/>
              <a:t>individually</a:t>
            </a:r>
            <a:r>
              <a:rPr lang="da-DK" sz="1200" i="1" dirty="0"/>
              <a:t> </a:t>
            </a:r>
            <a:r>
              <a:rPr lang="da-DK" sz="1200" i="1" dirty="0" err="1"/>
              <a:t>significant</a:t>
            </a:r>
            <a:r>
              <a:rPr lang="da-DK" sz="1200" i="1" dirty="0"/>
              <a:t>? Are </a:t>
            </a:r>
            <a:r>
              <a:rPr lang="da-DK" sz="1200" i="1" dirty="0" err="1"/>
              <a:t>they</a:t>
            </a:r>
            <a:r>
              <a:rPr lang="da-DK" sz="1200" i="1" dirty="0"/>
              <a:t> </a:t>
            </a:r>
            <a:r>
              <a:rPr lang="da-DK" sz="1200" i="1" dirty="0" err="1"/>
              <a:t>jointly</a:t>
            </a:r>
            <a:r>
              <a:rPr lang="da-DK" sz="1200" i="1" dirty="0"/>
              <a:t> </a:t>
            </a:r>
            <a:r>
              <a:rPr lang="da-DK" sz="1200" i="1" dirty="0" err="1"/>
              <a:t>significant</a:t>
            </a:r>
            <a:r>
              <a:rPr lang="da-DK" sz="1200" i="1" dirty="0"/>
              <a:t>? 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C6DC520F-7E3B-4693-6B5B-FCB080503F03}"/>
              </a:ext>
            </a:extLst>
          </p:cNvPr>
          <p:cNvSpPr txBox="1"/>
          <p:nvPr/>
        </p:nvSpPr>
        <p:spPr>
          <a:xfrm>
            <a:off x="628649" y="2652949"/>
            <a:ext cx="6872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a-DK" sz="1200" i="1" dirty="0"/>
          </a:p>
          <a:p>
            <a:r>
              <a:rPr lang="da-DK" sz="1200" i="1" dirty="0"/>
              <a:t>(b)  Now, </a:t>
            </a:r>
            <a:r>
              <a:rPr lang="da-DK" sz="1200" i="1" dirty="0" err="1"/>
              <a:t>use</a:t>
            </a:r>
            <a:r>
              <a:rPr lang="da-DK" sz="1200" i="1" dirty="0"/>
              <a:t> IQ and KWW </a:t>
            </a:r>
            <a:r>
              <a:rPr lang="da-DK" sz="1200" i="1" dirty="0" err="1"/>
              <a:t>together</a:t>
            </a:r>
            <a:r>
              <a:rPr lang="da-DK" sz="1200" i="1" dirty="0"/>
              <a:t> as proxy variables. </a:t>
            </a:r>
            <a:r>
              <a:rPr lang="da-DK" sz="1200" i="1" dirty="0" err="1"/>
              <a:t>What</a:t>
            </a:r>
            <a:r>
              <a:rPr lang="da-DK" sz="1200" i="1" dirty="0"/>
              <a:t> </a:t>
            </a:r>
            <a:r>
              <a:rPr lang="da-DK" sz="1200" i="1" dirty="0" err="1"/>
              <a:t>happens</a:t>
            </a:r>
            <a:r>
              <a:rPr lang="da-DK" sz="1200" i="1" dirty="0"/>
              <a:t> to the </a:t>
            </a:r>
            <a:r>
              <a:rPr lang="da-DK" sz="1200" i="1" dirty="0" err="1"/>
              <a:t>estimated</a:t>
            </a:r>
            <a:r>
              <a:rPr lang="da-DK" sz="1200" i="1" dirty="0"/>
              <a:t> return to </a:t>
            </a:r>
            <a:r>
              <a:rPr lang="da-DK" sz="1200" i="1" dirty="0" err="1"/>
              <a:t>education</a:t>
            </a:r>
            <a:r>
              <a:rPr lang="da-DK" sz="1200" i="1" dirty="0"/>
              <a:t>?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48F780EA-86F8-25E7-FE3C-CA6B8C20B5EB}"/>
              </a:ext>
            </a:extLst>
          </p:cNvPr>
          <p:cNvSpPr txBox="1"/>
          <p:nvPr/>
        </p:nvSpPr>
        <p:spPr>
          <a:xfrm>
            <a:off x="628648" y="1956243"/>
            <a:ext cx="6872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dirty="0"/>
              <a:t>The </a:t>
            </a:r>
            <a:r>
              <a:rPr lang="da-DK" sz="1200" dirty="0" err="1"/>
              <a:t>estimate</a:t>
            </a:r>
            <a:r>
              <a:rPr lang="da-DK" sz="1200" dirty="0"/>
              <a:t> is </a:t>
            </a:r>
            <a:r>
              <a:rPr lang="da-DK" sz="1200" dirty="0" err="1"/>
              <a:t>very</a:t>
            </a:r>
            <a:r>
              <a:rPr lang="da-DK" sz="1200" dirty="0"/>
              <a:t> </a:t>
            </a:r>
            <a:r>
              <a:rPr lang="da-DK" sz="1200" dirty="0" err="1"/>
              <a:t>similar</a:t>
            </a:r>
            <a:r>
              <a:rPr lang="da-DK" sz="1200" dirty="0"/>
              <a:t> to the </a:t>
            </a:r>
            <a:r>
              <a:rPr lang="da-DK" sz="1200" dirty="0" err="1"/>
              <a:t>estimate</a:t>
            </a:r>
            <a:r>
              <a:rPr lang="da-DK" sz="1200" dirty="0"/>
              <a:t> </a:t>
            </a:r>
            <a:r>
              <a:rPr lang="da-DK" sz="1200" dirty="0" err="1"/>
              <a:t>obtained</a:t>
            </a:r>
            <a:r>
              <a:rPr lang="da-DK" sz="1200" dirty="0"/>
              <a:t> with </a:t>
            </a:r>
            <a:r>
              <a:rPr lang="da-DK" sz="1200" i="1" dirty="0"/>
              <a:t>IQ</a:t>
            </a:r>
            <a:r>
              <a:rPr lang="da-DK" sz="1200" dirty="0"/>
              <a:t>, </a:t>
            </a:r>
            <a:r>
              <a:rPr lang="da-DK" sz="1200" dirty="0" err="1"/>
              <a:t>although</a:t>
            </a:r>
            <a:r>
              <a:rPr lang="da-DK" sz="1200" dirty="0"/>
              <a:t> </a:t>
            </a:r>
            <a:r>
              <a:rPr lang="da-DK" sz="1200" dirty="0" err="1"/>
              <a:t>slightly</a:t>
            </a:r>
            <a:r>
              <a:rPr lang="da-DK" sz="1200" dirty="0"/>
              <a:t> </a:t>
            </a:r>
            <a:r>
              <a:rPr lang="da-DK" sz="1200" dirty="0" err="1"/>
              <a:t>larger</a:t>
            </a:r>
            <a:r>
              <a:rPr lang="da-DK" sz="1200" dirty="0"/>
              <a:t> and more </a:t>
            </a:r>
            <a:r>
              <a:rPr lang="da-DK" sz="1200" dirty="0" err="1"/>
              <a:t>precisely</a:t>
            </a:r>
            <a:r>
              <a:rPr lang="da-DK" sz="1200" dirty="0"/>
              <a:t> </a:t>
            </a:r>
            <a:r>
              <a:rPr lang="da-DK" sz="1200" dirty="0" err="1"/>
              <a:t>estimated</a:t>
            </a:r>
            <a:r>
              <a:rPr lang="da-DK" sz="1200" dirty="0"/>
              <a:t>. As </a:t>
            </a:r>
            <a:r>
              <a:rPr lang="da-DK" sz="1200" dirty="0" err="1"/>
              <a:t>we</a:t>
            </a:r>
            <a:r>
              <a:rPr lang="da-DK" sz="1200" dirty="0"/>
              <a:t> have a log-</a:t>
            </a:r>
            <a:r>
              <a:rPr lang="da-DK" sz="1200" dirty="0" err="1"/>
              <a:t>level</a:t>
            </a:r>
            <a:r>
              <a:rPr lang="da-DK" sz="1200" dirty="0"/>
              <a:t> model, 1 </a:t>
            </a:r>
            <a:r>
              <a:rPr lang="da-DK" sz="1200" dirty="0" err="1"/>
              <a:t>year</a:t>
            </a:r>
            <a:r>
              <a:rPr lang="da-DK" sz="1200" dirty="0"/>
              <a:t> extra </a:t>
            </a:r>
            <a:r>
              <a:rPr lang="da-DK" sz="1200" dirty="0" err="1"/>
              <a:t>education</a:t>
            </a:r>
            <a:r>
              <a:rPr lang="da-DK" sz="1200" dirty="0"/>
              <a:t> is </a:t>
            </a:r>
            <a:r>
              <a:rPr lang="da-DK" sz="1200" dirty="0" err="1"/>
              <a:t>predicted</a:t>
            </a:r>
            <a:r>
              <a:rPr lang="da-DK" sz="1200" dirty="0"/>
              <a:t> to </a:t>
            </a:r>
            <a:r>
              <a:rPr lang="da-DK" sz="1200" dirty="0" err="1"/>
              <a:t>result</a:t>
            </a:r>
            <a:r>
              <a:rPr lang="da-DK" sz="1200" dirty="0"/>
              <a:t> in a 0.058*100=5.8% </a:t>
            </a:r>
            <a:r>
              <a:rPr lang="da-DK" sz="1200" dirty="0" err="1"/>
              <a:t>increase</a:t>
            </a:r>
            <a:r>
              <a:rPr lang="da-DK" sz="1200" dirty="0"/>
              <a:t> in </a:t>
            </a:r>
            <a:r>
              <a:rPr lang="da-DK" sz="1200" dirty="0" err="1"/>
              <a:t>wages</a:t>
            </a:r>
            <a:r>
              <a:rPr lang="da-DK" sz="1200" dirty="0"/>
              <a:t> </a:t>
            </a:r>
            <a:r>
              <a:rPr lang="da-DK" sz="1200" dirty="0" err="1"/>
              <a:t>ceteris</a:t>
            </a:r>
            <a:r>
              <a:rPr lang="da-DK" sz="1200" dirty="0"/>
              <a:t> paribus.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534A04D3-1693-64B5-0453-A073D7F4EE23}"/>
              </a:ext>
            </a:extLst>
          </p:cNvPr>
          <p:cNvSpPr txBox="1"/>
          <p:nvPr/>
        </p:nvSpPr>
        <p:spPr>
          <a:xfrm>
            <a:off x="628647" y="3309050"/>
            <a:ext cx="6872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dirty="0" err="1"/>
              <a:t>When</a:t>
            </a:r>
            <a:r>
              <a:rPr lang="da-DK" sz="1200" dirty="0"/>
              <a:t> </a:t>
            </a:r>
            <a:r>
              <a:rPr lang="da-DK" sz="1200" i="1" dirty="0"/>
              <a:t>KWW</a:t>
            </a:r>
            <a:r>
              <a:rPr lang="da-DK" sz="1200" dirty="0"/>
              <a:t> and </a:t>
            </a:r>
            <a:r>
              <a:rPr lang="da-DK" sz="1200" i="1" dirty="0"/>
              <a:t>IQ</a:t>
            </a:r>
            <a:r>
              <a:rPr lang="da-DK" sz="1200" dirty="0"/>
              <a:t> </a:t>
            </a:r>
            <a:r>
              <a:rPr lang="da-DK" sz="1200" dirty="0" err="1"/>
              <a:t>are</a:t>
            </a:r>
            <a:r>
              <a:rPr lang="da-DK" sz="1200" dirty="0"/>
              <a:t> </a:t>
            </a:r>
            <a:r>
              <a:rPr lang="da-DK" sz="1200" dirty="0" err="1"/>
              <a:t>both</a:t>
            </a:r>
            <a:r>
              <a:rPr lang="da-DK" sz="1200" dirty="0"/>
              <a:t> </a:t>
            </a:r>
            <a:r>
              <a:rPr lang="da-DK" sz="1200" dirty="0" err="1"/>
              <a:t>used</a:t>
            </a:r>
            <a:r>
              <a:rPr lang="da-DK" sz="1200" dirty="0"/>
              <a:t> as </a:t>
            </a:r>
            <a:r>
              <a:rPr lang="da-DK" sz="1200" dirty="0" err="1"/>
              <a:t>proxies</a:t>
            </a:r>
            <a:r>
              <a:rPr lang="da-DK" sz="1200" dirty="0"/>
              <a:t>, the </a:t>
            </a:r>
            <a:r>
              <a:rPr lang="da-DK" sz="1200" dirty="0" err="1"/>
              <a:t>coefficient</a:t>
            </a:r>
            <a:r>
              <a:rPr lang="da-DK" sz="1200" dirty="0"/>
              <a:t> on </a:t>
            </a:r>
            <a:r>
              <a:rPr lang="da-DK" sz="1200" i="1" dirty="0" err="1"/>
              <a:t>educ</a:t>
            </a:r>
            <a:r>
              <a:rPr lang="da-DK" sz="1200" dirty="0"/>
              <a:t> </a:t>
            </a:r>
            <a:r>
              <a:rPr lang="da-DK" sz="1200" dirty="0" err="1"/>
              <a:t>becomes</a:t>
            </a:r>
            <a:r>
              <a:rPr lang="da-DK" sz="1200" dirty="0"/>
              <a:t> </a:t>
            </a:r>
            <a:r>
              <a:rPr lang="da-DK" sz="1200" dirty="0" err="1"/>
              <a:t>about</a:t>
            </a:r>
            <a:r>
              <a:rPr lang="da-DK" sz="1200" dirty="0"/>
              <a:t> .049. </a:t>
            </a:r>
            <a:r>
              <a:rPr lang="da-DK" sz="1200" dirty="0" err="1"/>
              <a:t>Compared</a:t>
            </a:r>
            <a:r>
              <a:rPr lang="da-DK" sz="1200" dirty="0"/>
              <a:t> with the </a:t>
            </a:r>
            <a:r>
              <a:rPr lang="da-DK" sz="1200" dirty="0" err="1"/>
              <a:t>estimate</a:t>
            </a:r>
            <a:r>
              <a:rPr lang="da-DK" sz="1200" dirty="0"/>
              <a:t> </a:t>
            </a:r>
            <a:r>
              <a:rPr lang="da-DK" sz="1200" dirty="0" err="1"/>
              <a:t>when</a:t>
            </a:r>
            <a:r>
              <a:rPr lang="da-DK" sz="1200" dirty="0"/>
              <a:t> </a:t>
            </a:r>
            <a:r>
              <a:rPr lang="da-DK" sz="1200" dirty="0" err="1"/>
              <a:t>only</a:t>
            </a:r>
            <a:r>
              <a:rPr lang="da-DK" sz="1200" dirty="0"/>
              <a:t> </a:t>
            </a:r>
            <a:r>
              <a:rPr lang="da-DK" sz="1200" i="1" dirty="0"/>
              <a:t>KWW</a:t>
            </a:r>
            <a:r>
              <a:rPr lang="da-DK" sz="1200" dirty="0"/>
              <a:t> is </a:t>
            </a:r>
            <a:r>
              <a:rPr lang="da-DK" sz="1200" dirty="0" err="1"/>
              <a:t>used</a:t>
            </a:r>
            <a:r>
              <a:rPr lang="da-DK" sz="1200" dirty="0"/>
              <a:t> as a proxy, the return to </a:t>
            </a:r>
            <a:r>
              <a:rPr lang="da-DK" sz="1200" dirty="0" err="1"/>
              <a:t>education</a:t>
            </a:r>
            <a:r>
              <a:rPr lang="da-DK" sz="1200" dirty="0"/>
              <a:t> has fallen by </a:t>
            </a:r>
            <a:r>
              <a:rPr lang="da-DK" sz="1200" dirty="0" err="1"/>
              <a:t>almost</a:t>
            </a:r>
            <a:r>
              <a:rPr lang="da-DK" sz="1200" dirty="0"/>
              <a:t> a </a:t>
            </a:r>
            <a:r>
              <a:rPr lang="da-DK" sz="1200" dirty="0" err="1"/>
              <a:t>full</a:t>
            </a:r>
            <a:r>
              <a:rPr lang="da-DK" sz="1200" dirty="0"/>
              <a:t> </a:t>
            </a:r>
            <a:r>
              <a:rPr lang="da-DK" sz="1200" dirty="0" err="1"/>
              <a:t>percentage</a:t>
            </a:r>
            <a:r>
              <a:rPr lang="da-DK" sz="1200" dirty="0"/>
              <a:t>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521BF133-EE6C-0AD6-A67E-A4E212C74012}"/>
                  </a:ext>
                </a:extLst>
              </p:cNvPr>
              <p:cNvSpPr txBox="1"/>
              <p:nvPr/>
            </p:nvSpPr>
            <p:spPr>
              <a:xfrm>
                <a:off x="628646" y="4495311"/>
                <a:ext cx="687261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a-DK" sz="1200" dirty="0"/>
                  <a:t>The </a:t>
                </a:r>
                <a:r>
                  <a:rPr lang="da-DK" sz="1200" i="1" dirty="0"/>
                  <a:t>t</a:t>
                </a:r>
                <a:r>
                  <a:rPr lang="da-DK" sz="1200" dirty="0"/>
                  <a:t> </a:t>
                </a:r>
                <a:r>
                  <a:rPr lang="da-DK" sz="1200" dirty="0" err="1"/>
                  <a:t>statistic</a:t>
                </a:r>
                <a:r>
                  <a:rPr lang="da-DK" sz="1200" dirty="0"/>
                  <a:t> on </a:t>
                </a:r>
                <a:r>
                  <a:rPr lang="da-DK" sz="1200" i="1" dirty="0"/>
                  <a:t>IQ</a:t>
                </a:r>
                <a:r>
                  <a:rPr lang="da-DK" sz="1200" dirty="0"/>
                  <a:t> is </a:t>
                </a:r>
                <a:r>
                  <a:rPr lang="da-DK" sz="1200" dirty="0" err="1"/>
                  <a:t>about</a:t>
                </a:r>
                <a:r>
                  <a:rPr lang="da-DK" sz="1200" dirty="0"/>
                  <a:t> 3.08 </a:t>
                </a:r>
                <a:r>
                  <a:rPr lang="da-DK" sz="1200" dirty="0" err="1"/>
                  <a:t>while</a:t>
                </a:r>
                <a:r>
                  <a:rPr lang="da-DK" sz="1200" dirty="0"/>
                  <a:t> </a:t>
                </a:r>
                <a:r>
                  <a:rPr lang="da-DK" sz="1200" dirty="0" err="1"/>
                  <a:t>that</a:t>
                </a:r>
                <a:r>
                  <a:rPr lang="da-DK" sz="1200" dirty="0"/>
                  <a:t> on </a:t>
                </a:r>
                <a:r>
                  <a:rPr lang="da-DK" sz="1200" i="1" dirty="0"/>
                  <a:t>KWW</a:t>
                </a:r>
                <a:r>
                  <a:rPr lang="da-DK" sz="1200" dirty="0"/>
                  <a:t> is </a:t>
                </a:r>
                <a:r>
                  <a:rPr lang="da-DK" sz="1200" dirty="0" err="1"/>
                  <a:t>about</a:t>
                </a:r>
                <a:r>
                  <a:rPr lang="da-DK" sz="1200" dirty="0"/>
                  <a:t> 2.07, so </a:t>
                </a:r>
                <a:r>
                  <a:rPr lang="da-DK" sz="1200" dirty="0" err="1"/>
                  <a:t>each</a:t>
                </a:r>
                <a:r>
                  <a:rPr lang="da-DK" sz="1200" dirty="0"/>
                  <a:t> is </a:t>
                </a:r>
                <a:r>
                  <a:rPr lang="da-DK" sz="1200" dirty="0" err="1"/>
                  <a:t>significant</a:t>
                </a:r>
                <a:r>
                  <a:rPr lang="da-DK" sz="1200" dirty="0"/>
                  <a:t> at the 5% </a:t>
                </a:r>
                <a:r>
                  <a:rPr lang="da-DK" sz="1200" dirty="0" err="1"/>
                  <a:t>level</a:t>
                </a:r>
                <a:r>
                  <a:rPr lang="da-DK" sz="1200" dirty="0"/>
                  <a:t> </a:t>
                </a:r>
                <a:r>
                  <a:rPr lang="da-DK" sz="1200" dirty="0" err="1"/>
                  <a:t>against</a:t>
                </a:r>
                <a:r>
                  <a:rPr lang="da-DK" sz="1200" dirty="0"/>
                  <a:t> a </a:t>
                </a:r>
                <a:r>
                  <a:rPr lang="da-DK" sz="1200" dirty="0" err="1"/>
                  <a:t>two-sided</a:t>
                </a:r>
                <a:r>
                  <a:rPr lang="da-DK" sz="1200" dirty="0"/>
                  <a:t> alternative. </a:t>
                </a:r>
                <a:r>
                  <a:rPr lang="da-DK" sz="1200" dirty="0" err="1"/>
                  <a:t>They</a:t>
                </a:r>
                <a:r>
                  <a:rPr lang="da-DK" sz="1200" dirty="0"/>
                  <a:t> </a:t>
                </a:r>
                <a:r>
                  <a:rPr lang="da-DK" sz="1200" dirty="0" err="1"/>
                  <a:t>are</a:t>
                </a:r>
                <a:r>
                  <a:rPr lang="da-DK" sz="1200" dirty="0"/>
                  <a:t> </a:t>
                </a:r>
                <a:r>
                  <a:rPr lang="da-DK" sz="1200" dirty="0" err="1"/>
                  <a:t>jointly</a:t>
                </a:r>
                <a:r>
                  <a:rPr lang="da-DK" sz="1200" dirty="0"/>
                  <a:t> </a:t>
                </a:r>
                <a:r>
                  <a:rPr lang="da-DK" sz="1200" dirty="0" err="1"/>
                  <a:t>very</a:t>
                </a:r>
                <a:r>
                  <a:rPr lang="da-DK" sz="1200" dirty="0"/>
                  <a:t> </a:t>
                </a:r>
                <a:r>
                  <a:rPr lang="da-DK" sz="1200" dirty="0" err="1"/>
                  <a:t>significant</a:t>
                </a:r>
                <a:r>
                  <a:rPr lang="da-DK" sz="1200" dirty="0"/>
                  <a:t>, with </a:t>
                </a:r>
                <a:r>
                  <a:rPr lang="da-DK" sz="1200" i="1" dirty="0"/>
                  <a:t>F(</a:t>
                </a:r>
                <a:r>
                  <a:rPr lang="da-DK" sz="1200" dirty="0"/>
                  <a:t>2,925) </a:t>
                </a:r>
                <a14:m>
                  <m:oMath xmlns:m="http://schemas.openxmlformats.org/officeDocument/2006/math">
                    <m:r>
                      <a:rPr lang="da-DK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a-DK" sz="1200" dirty="0"/>
                  <a:t> 8.59 and </a:t>
                </a:r>
                <a:r>
                  <a:rPr lang="da-DK" sz="1200" i="1" dirty="0"/>
                  <a:t>p</a:t>
                </a:r>
                <a:r>
                  <a:rPr lang="da-DK" sz="1200" dirty="0"/>
                  <a:t>-</a:t>
                </a:r>
                <a:r>
                  <a:rPr lang="da-DK" sz="1200" dirty="0" err="1"/>
                  <a:t>value</a:t>
                </a:r>
                <a:r>
                  <a:rPr lang="da-DK" sz="1200" dirty="0"/>
                  <a:t> </a:t>
                </a:r>
                <a14:m>
                  <m:oMath xmlns:m="http://schemas.openxmlformats.org/officeDocument/2006/math">
                    <m:r>
                      <a:rPr lang="da-DK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a-DK" sz="1200" dirty="0"/>
                  <a:t> .0002.</a:t>
                </a: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521BF133-EE6C-0AD6-A67E-A4E212C74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6" y="4495311"/>
                <a:ext cx="6872613" cy="646331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92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7" grpId="0" animBg="1"/>
      <p:bldP spid="2" grpId="0"/>
      <p:bldP spid="4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2A923-DDF0-3667-149B-23F5B4571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Pladsholder til indhold 15">
            <a:extLst>
              <a:ext uri="{FF2B5EF4-FFF2-40B4-BE49-F238E27FC236}">
                <a16:creationId xmlns:a16="http://schemas.microsoft.com/office/drawing/2014/main" id="{9900F0C8-A157-1525-933C-2EF3615DBA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9100376"/>
              </p:ext>
            </p:extLst>
          </p:nvPr>
        </p:nvGraphicFramePr>
        <p:xfrm>
          <a:off x="7815655" y="1050924"/>
          <a:ext cx="3806817" cy="5044530"/>
        </p:xfrm>
        <a:graphic>
          <a:graphicData uri="http://schemas.openxmlformats.org/drawingml/2006/table">
            <a:tbl>
              <a:tblPr/>
              <a:tblGrid>
                <a:gridCol w="1506864">
                  <a:extLst>
                    <a:ext uri="{9D8B030D-6E8A-4147-A177-3AD203B41FA5}">
                      <a16:colId xmlns:a16="http://schemas.microsoft.com/office/drawing/2014/main" val="92828882"/>
                    </a:ext>
                  </a:extLst>
                </a:gridCol>
                <a:gridCol w="766651">
                  <a:extLst>
                    <a:ext uri="{9D8B030D-6E8A-4147-A177-3AD203B41FA5}">
                      <a16:colId xmlns:a16="http://schemas.microsoft.com/office/drawing/2014/main" val="547207185"/>
                    </a:ext>
                  </a:extLst>
                </a:gridCol>
                <a:gridCol w="766651">
                  <a:extLst>
                    <a:ext uri="{9D8B030D-6E8A-4147-A177-3AD203B41FA5}">
                      <a16:colId xmlns:a16="http://schemas.microsoft.com/office/drawing/2014/main" val="2994304595"/>
                    </a:ext>
                  </a:extLst>
                </a:gridCol>
                <a:gridCol w="766651">
                  <a:extLst>
                    <a:ext uri="{9D8B030D-6E8A-4147-A177-3AD203B41FA5}">
                      <a16:colId xmlns:a16="http://schemas.microsoft.com/office/drawing/2014/main" val="461766328"/>
                    </a:ext>
                  </a:extLst>
                </a:gridCol>
              </a:tblGrid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(1)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(2)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(3)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442302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VARIABLES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 dirty="0">
                          <a:effectLst/>
                          <a:latin typeface="Calibri" panose="020F0502020204030204" pitchFamily="34" charset="0"/>
                        </a:rPr>
                        <a:t>IQ - </a:t>
                      </a:r>
                      <a:r>
                        <a:rPr lang="da-DK" sz="800" b="0" i="0" u="none" strike="noStrike" dirty="0" err="1">
                          <a:effectLst/>
                          <a:latin typeface="Calibri" panose="020F0502020204030204" pitchFamily="34" charset="0"/>
                        </a:rPr>
                        <a:t>lecture</a:t>
                      </a:r>
                      <a:endParaRPr lang="da-DK" sz="8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KWW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IQ and KWW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206399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7407665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educ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0.0544***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0.0576***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0.0498***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710390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(0.00693)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(0.00684)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(0.00726)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294494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exper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0.0141***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 dirty="0">
                          <a:effectLst/>
                          <a:latin typeface="Calibri" panose="020F0502020204030204" pitchFamily="34" charset="0"/>
                        </a:rPr>
                        <a:t>0.0122***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0.0128***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528855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(0.00317)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(0.00324)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(0.00323)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726817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tenure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0.0114***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0.0111***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0.0109***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141237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(0.00244)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(0.00246)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(0.00245)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6200027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married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0.200***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0.189***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0.192***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187830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(0.0388)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(0.0391)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(0.0389)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058725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south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-0.0802***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-0.0916***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-0.0820***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988703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(0.0263)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(0.0262)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(0.0262)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0681701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urban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0.182***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0.176***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0.176***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587629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(0.0268)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(0.0270)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(0.0269)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972069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black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-0.143***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-0.164***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-0.130***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108280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(0.0395)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(0.0385)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(0.0399)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840908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IQ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0.00356***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0.00312***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676870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(0.000992)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(0.00101)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945309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KWW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0.00503***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0.00383**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990795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(0.00182)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(0.00185)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383480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Constant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5.176***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5.359***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5.176***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045839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(0.128)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(0.114)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(0.128)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546570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424839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Observations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935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 dirty="0">
                          <a:effectLst/>
                          <a:latin typeface="Calibri" panose="020F0502020204030204" pitchFamily="34" charset="0"/>
                        </a:rPr>
                        <a:t>935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935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259384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R-squared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0.263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0.259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0.266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447425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Joint signif. F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a-DK" sz="8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8.595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762281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Joint signif. p-val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0.000200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377777"/>
                  </a:ext>
                </a:extLst>
              </a:tr>
              <a:tr h="168151"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Standard errors in parentheses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601313"/>
                  </a:ext>
                </a:extLst>
              </a:tr>
              <a:tr h="168151"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800" b="0" i="0" u="none" strike="noStrike">
                          <a:effectLst/>
                          <a:latin typeface="Calibri" panose="020F0502020204030204" pitchFamily="34" charset="0"/>
                        </a:rPr>
                        <a:t>*** p&lt;0.01, ** p&lt;0.05, * p&lt;0.1</a:t>
                      </a: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8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32" marR="7532" marT="75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7847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3A85C77-8F84-6606-75E6-7427F341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7573654" cy="482125"/>
          </a:xfrm>
        </p:spPr>
        <p:txBody>
          <a:bodyPr/>
          <a:lstStyle/>
          <a:p>
            <a:r>
              <a:rPr lang="en-GB" dirty="0"/>
              <a:t>Problem Set 3 – Proxy and Instrumental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B277F-6B8F-1FCB-F25E-EF0966A9F7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8315D10-9AD8-93BD-028E-0EDE030D189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3.1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D037F9D0-57AF-16E0-3253-1FE5BA77ADA3}"/>
              </a:ext>
            </a:extLst>
          </p:cNvPr>
          <p:cNvSpPr txBox="1"/>
          <p:nvPr/>
        </p:nvSpPr>
        <p:spPr>
          <a:xfrm>
            <a:off x="1625599" y="6227535"/>
            <a:ext cx="91376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Tip: </a:t>
            </a:r>
            <a:r>
              <a:rPr lang="da-DK" sz="1400" i="1" dirty="0" err="1"/>
              <a:t>Stata’s</a:t>
            </a:r>
            <a:r>
              <a:rPr lang="da-DK" sz="1400" i="1" dirty="0"/>
              <a:t> Outreg2 </a:t>
            </a:r>
            <a:r>
              <a:rPr lang="da-DK" sz="1400" i="1" dirty="0" err="1"/>
              <a:t>command</a:t>
            </a:r>
            <a:r>
              <a:rPr lang="da-DK" sz="1400" i="1" dirty="0"/>
              <a:t> </a:t>
            </a:r>
            <a:r>
              <a:rPr lang="da-DK" sz="1400" i="1" dirty="0" err="1"/>
              <a:t>was</a:t>
            </a:r>
            <a:r>
              <a:rPr lang="da-DK" sz="1400" i="1" dirty="0"/>
              <a:t> </a:t>
            </a:r>
            <a:r>
              <a:rPr lang="da-DK" sz="1400" i="1" dirty="0" err="1"/>
              <a:t>used</a:t>
            </a:r>
            <a:r>
              <a:rPr lang="da-DK" sz="1400" i="1" dirty="0"/>
              <a:t> to </a:t>
            </a:r>
            <a:r>
              <a:rPr lang="da-DK" sz="1400" i="1" dirty="0" err="1"/>
              <a:t>create</a:t>
            </a:r>
            <a:r>
              <a:rPr lang="da-DK" sz="1400" i="1" dirty="0"/>
              <a:t> the </a:t>
            </a:r>
            <a:r>
              <a:rPr lang="da-DK" sz="1400" i="1" dirty="0" err="1"/>
              <a:t>table</a:t>
            </a:r>
            <a:r>
              <a:rPr lang="da-DK" sz="1400" i="1" dirty="0"/>
              <a:t>. Run ”</a:t>
            </a:r>
            <a:r>
              <a:rPr lang="da-DK" sz="1400" i="1" dirty="0" err="1"/>
              <a:t>ssc</a:t>
            </a:r>
            <a:r>
              <a:rPr lang="da-DK" sz="1400" i="1" dirty="0"/>
              <a:t> </a:t>
            </a:r>
            <a:r>
              <a:rPr lang="da-DK" sz="1400" i="1" dirty="0" err="1"/>
              <a:t>install</a:t>
            </a:r>
            <a:r>
              <a:rPr lang="da-DK" sz="1400" i="1" dirty="0"/>
              <a:t> outreg2” to </a:t>
            </a:r>
            <a:r>
              <a:rPr lang="da-DK" sz="1400" i="1" dirty="0" err="1"/>
              <a:t>install</a:t>
            </a:r>
            <a:r>
              <a:rPr lang="da-DK" sz="1400" i="1" dirty="0"/>
              <a:t> and ”</a:t>
            </a:r>
            <a:r>
              <a:rPr lang="da-DK" sz="1400" i="1" dirty="0" err="1"/>
              <a:t>help</a:t>
            </a:r>
            <a:r>
              <a:rPr lang="da-DK" sz="1400" i="1" dirty="0"/>
              <a:t> outreg2” to </a:t>
            </a:r>
            <a:r>
              <a:rPr lang="da-DK" sz="1400" i="1" dirty="0" err="1"/>
              <a:t>familiarize</a:t>
            </a:r>
            <a:r>
              <a:rPr lang="da-DK" sz="1400" i="1" dirty="0"/>
              <a:t> </a:t>
            </a:r>
            <a:r>
              <a:rPr lang="da-DK" sz="1400" i="1" dirty="0" err="1"/>
              <a:t>yourself</a:t>
            </a:r>
            <a:r>
              <a:rPr lang="da-DK" sz="1400" i="1" dirty="0"/>
              <a:t> with </a:t>
            </a:r>
            <a:r>
              <a:rPr lang="da-DK" sz="1400" i="1" dirty="0" err="1"/>
              <a:t>functionalities</a:t>
            </a:r>
            <a:r>
              <a:rPr lang="da-DK" sz="1400" i="1" dirty="0"/>
              <a:t>.</a:t>
            </a: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033D0F12-3FED-72EA-385D-3F9F63672796}"/>
              </a:ext>
            </a:extLst>
          </p:cNvPr>
          <p:cNvSpPr txBox="1"/>
          <p:nvPr/>
        </p:nvSpPr>
        <p:spPr>
          <a:xfrm>
            <a:off x="536544" y="1428050"/>
            <a:ext cx="6381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i="1" dirty="0"/>
              <a:t>Extra: </a:t>
            </a:r>
            <a:r>
              <a:rPr lang="da-DK" i="1" dirty="0" err="1"/>
              <a:t>Stata</a:t>
            </a:r>
            <a:r>
              <a:rPr lang="da-DK" i="1" dirty="0"/>
              <a:t> </a:t>
            </a:r>
            <a:r>
              <a:rPr lang="da-DK" i="1" dirty="0" err="1"/>
              <a:t>code</a:t>
            </a:r>
            <a:r>
              <a:rPr lang="da-DK" i="1" dirty="0"/>
              <a:t> to </a:t>
            </a:r>
            <a:r>
              <a:rPr lang="da-DK" i="1" dirty="0" err="1"/>
              <a:t>produce</a:t>
            </a:r>
            <a:r>
              <a:rPr lang="da-DK" i="1" dirty="0"/>
              <a:t> </a:t>
            </a:r>
            <a:r>
              <a:rPr lang="da-DK" i="1" dirty="0" err="1"/>
              <a:t>table</a:t>
            </a:r>
            <a:endParaRPr lang="da-DK" i="1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C9352637-70A4-A864-B468-86BFDAA45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94" y="1809165"/>
            <a:ext cx="6857659" cy="430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5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2FA09-A342-9443-8579-2C4B19D2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A99E9E-5856-27C3-12FD-6E33A5E73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7573654" cy="482125"/>
          </a:xfrm>
        </p:spPr>
        <p:txBody>
          <a:bodyPr/>
          <a:lstStyle/>
          <a:p>
            <a:r>
              <a:rPr lang="en-GB" dirty="0"/>
              <a:t>Problem Set 3 – Proxy and Instrumental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D9542-B4F7-E799-D734-8EAACF71679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648E08-28E1-56D6-2B50-F50F3C47DE7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3.2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3349948F-1DDB-A0B4-C36F-E62103D547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746913"/>
                <a:ext cx="10734116" cy="1682087"/>
              </a:xfrm>
            </p:spPr>
            <p:txBody>
              <a:bodyPr/>
              <a:lstStyle/>
              <a:p>
                <a:r>
                  <a:rPr lang="da-DK" i="1" dirty="0"/>
                  <a:t>(a) </a:t>
                </a:r>
                <a:r>
                  <a:rPr lang="da-DK" i="1" dirty="0" err="1"/>
                  <a:t>We</a:t>
                </a:r>
                <a:r>
                  <a:rPr lang="da-DK" i="1" dirty="0"/>
                  <a:t> </a:t>
                </a:r>
                <a:r>
                  <a:rPr lang="da-DK" i="1" dirty="0" err="1"/>
                  <a:t>use</a:t>
                </a:r>
                <a:r>
                  <a:rPr lang="da-DK" i="1" dirty="0"/>
                  <a:t> the variable </a:t>
                </a:r>
                <a:r>
                  <a:rPr lang="da-DK" i="1" dirty="0" err="1"/>
                  <a:t>sibs</a:t>
                </a:r>
                <a:r>
                  <a:rPr lang="da-DK" i="1" dirty="0"/>
                  <a:t> (</a:t>
                </a:r>
                <a:r>
                  <a:rPr lang="da-DK" i="1" dirty="0" err="1"/>
                  <a:t>number</a:t>
                </a:r>
                <a:r>
                  <a:rPr lang="da-DK" i="1" dirty="0"/>
                  <a:t> of </a:t>
                </a:r>
                <a:r>
                  <a:rPr lang="da-DK" i="1" dirty="0" err="1"/>
                  <a:t>siblings</a:t>
                </a:r>
                <a:r>
                  <a:rPr lang="da-DK" i="1" dirty="0"/>
                  <a:t>) as an instrument for </a:t>
                </a:r>
                <a:r>
                  <a:rPr lang="da-DK" i="1" dirty="0" err="1"/>
                  <a:t>educ</a:t>
                </a:r>
                <a:r>
                  <a:rPr lang="da-DK" i="1" dirty="0"/>
                  <a:t> in the </a:t>
                </a:r>
                <a:r>
                  <a:rPr lang="da-DK" i="1" dirty="0" err="1"/>
                  <a:t>following</a:t>
                </a:r>
                <a:r>
                  <a:rPr lang="da-DK" i="1" dirty="0"/>
                  <a:t> simple </a:t>
                </a:r>
                <a:r>
                  <a:rPr lang="da-DK" i="1" dirty="0" err="1"/>
                  <a:t>wage</a:t>
                </a:r>
                <a:r>
                  <a:rPr lang="da-DK" i="1" dirty="0"/>
                  <a:t> regression: </a:t>
                </a:r>
                <a:endParaRPr lang="da-DK" sz="18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𝑤𝑎𝑔𝑒</m:t>
                              </m:r>
                            </m:e>
                          </m:d>
                        </m:e>
                      </m:func>
                      <m:r>
                        <a:rPr lang="da-DK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a-DK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i="1">
                          <a:latin typeface="Cambria Math" panose="02040503050406030204" pitchFamily="18" charset="0"/>
                        </a:rPr>
                        <m:t>𝑒𝑑𝑢𝑐</m:t>
                      </m:r>
                      <m:r>
                        <m:rPr>
                          <m:nor/>
                        </m:rPr>
                        <a:rPr lang="da-DK" dirty="0"/>
                        <m:t>+</m:t>
                      </m:r>
                      <m:r>
                        <m:rPr>
                          <m:nor/>
                        </m:rPr>
                        <a:rPr lang="da-DK" dirty="0"/>
                        <m:t>u</m:t>
                      </m:r>
                    </m:oMath>
                  </m:oMathPara>
                </a14:m>
                <a:endParaRPr lang="da-DK" dirty="0"/>
              </a:p>
              <a:p>
                <a:r>
                  <a:rPr lang="da-DK" i="1" dirty="0"/>
                  <a:t>The IV </a:t>
                </a:r>
                <a:r>
                  <a:rPr lang="da-DK" i="1" dirty="0" err="1"/>
                  <a:t>estimate</a:t>
                </a:r>
                <a:r>
                  <a:rPr lang="da-DK" i="1" dirty="0"/>
                  <a:t> of the return to </a:t>
                </a:r>
                <a:r>
                  <a:rPr lang="da-DK" i="1" dirty="0" err="1"/>
                  <a:t>education</a:t>
                </a:r>
                <a:r>
                  <a:rPr lang="da-DK" i="1" dirty="0"/>
                  <a:t> is 0.122. To </a:t>
                </a:r>
                <a:r>
                  <a:rPr lang="da-DK" i="1" dirty="0" err="1"/>
                  <a:t>convince</a:t>
                </a:r>
                <a:r>
                  <a:rPr lang="da-DK" i="1" dirty="0"/>
                  <a:t> </a:t>
                </a:r>
                <a:r>
                  <a:rPr lang="da-DK" i="1" dirty="0" err="1"/>
                  <a:t>yourself</a:t>
                </a:r>
                <a:r>
                  <a:rPr lang="da-DK" i="1" dirty="0"/>
                  <a:t> </a:t>
                </a:r>
                <a:r>
                  <a:rPr lang="da-DK" i="1" dirty="0" err="1"/>
                  <a:t>that</a:t>
                </a:r>
                <a:r>
                  <a:rPr lang="da-DK" i="1" dirty="0"/>
                  <a:t> </a:t>
                </a:r>
                <a:r>
                  <a:rPr lang="da-DK" i="1" dirty="0" err="1"/>
                  <a:t>using</a:t>
                </a:r>
                <a:r>
                  <a:rPr lang="da-DK" i="1" dirty="0"/>
                  <a:t> </a:t>
                </a:r>
                <a:r>
                  <a:rPr lang="da-DK" i="1" dirty="0" err="1"/>
                  <a:t>sibs</a:t>
                </a:r>
                <a:r>
                  <a:rPr lang="da-DK" i="1" dirty="0"/>
                  <a:t> as an IV for </a:t>
                </a:r>
                <a:r>
                  <a:rPr lang="da-DK" i="1" dirty="0" err="1"/>
                  <a:t>educ</a:t>
                </a:r>
                <a:r>
                  <a:rPr lang="da-DK" i="1" dirty="0"/>
                  <a:t> is not the same as just </a:t>
                </a:r>
                <a:r>
                  <a:rPr lang="da-DK" i="1" dirty="0" err="1"/>
                  <a:t>plugging</a:t>
                </a:r>
                <a:r>
                  <a:rPr lang="da-DK" i="1" dirty="0"/>
                  <a:t> </a:t>
                </a:r>
                <a:r>
                  <a:rPr lang="da-DK" i="1" dirty="0" err="1"/>
                  <a:t>sibs</a:t>
                </a:r>
                <a:r>
                  <a:rPr lang="da-DK" i="1" dirty="0"/>
                  <a:t> in for </a:t>
                </a:r>
                <a:r>
                  <a:rPr lang="da-DK" i="1" dirty="0" err="1"/>
                  <a:t>educ</a:t>
                </a:r>
                <a:r>
                  <a:rPr lang="da-DK" i="1" dirty="0"/>
                  <a:t> and running an OLS regression, run the regression of log(</a:t>
                </a:r>
                <a:r>
                  <a:rPr lang="da-DK" i="1" dirty="0" err="1"/>
                  <a:t>wage</a:t>
                </a:r>
                <a:r>
                  <a:rPr lang="da-DK" i="1" dirty="0"/>
                  <a:t>) on </a:t>
                </a:r>
                <a:r>
                  <a:rPr lang="da-DK" i="1" dirty="0" err="1"/>
                  <a:t>sibs</a:t>
                </a:r>
                <a:r>
                  <a:rPr lang="da-DK" i="1" dirty="0"/>
                  <a:t> and </a:t>
                </a:r>
                <a:r>
                  <a:rPr lang="da-DK" i="1" dirty="0" err="1"/>
                  <a:t>explain</a:t>
                </a:r>
                <a:r>
                  <a:rPr lang="da-DK" i="1" dirty="0"/>
                  <a:t> </a:t>
                </a:r>
                <a:r>
                  <a:rPr lang="da-DK" i="1" dirty="0" err="1"/>
                  <a:t>your</a:t>
                </a:r>
                <a:r>
                  <a:rPr lang="da-DK" i="1" dirty="0"/>
                  <a:t> </a:t>
                </a:r>
                <a:r>
                  <a:rPr lang="da-DK" i="1" dirty="0" err="1"/>
                  <a:t>findings</a:t>
                </a:r>
                <a:r>
                  <a:rPr lang="da-DK" i="1" dirty="0"/>
                  <a:t>. </a:t>
                </a:r>
                <a:endParaRPr lang="da-DK" sz="1800" i="1" dirty="0"/>
              </a:p>
              <a:p>
                <a:pPr marL="0" indent="0">
                  <a:buNone/>
                </a:pPr>
                <a:endParaRPr lang="da-DK" sz="2400" dirty="0"/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3349948F-1DDB-A0B4-C36F-E62103D547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746913"/>
                <a:ext cx="10734116" cy="1682087"/>
              </a:xfrm>
              <a:blipFill>
                <a:blip r:embed="rId3"/>
                <a:stretch>
                  <a:fillRect l="-709" t="-2239" r="-35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kstfelt 3">
            <a:extLst>
              <a:ext uri="{FF2B5EF4-FFF2-40B4-BE49-F238E27FC236}">
                <a16:creationId xmlns:a16="http://schemas.microsoft.com/office/drawing/2014/main" id="{55CFAAAB-1CB7-3F53-4D42-D903B5A9F49E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WAGE2.dta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16D65D6B-2959-58D9-8D94-A3D2A7BBD317}"/>
              </a:ext>
            </a:extLst>
          </p:cNvPr>
          <p:cNvSpPr txBox="1">
            <a:spLocks/>
          </p:cNvSpPr>
          <p:nvPr/>
        </p:nvSpPr>
        <p:spPr>
          <a:xfrm>
            <a:off x="628648" y="4680575"/>
            <a:ext cx="10134602" cy="1137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dirty="0"/>
              <a:t>This is a </a:t>
            </a:r>
            <a:r>
              <a:rPr lang="da-DK" dirty="0" err="1"/>
              <a:t>reduced</a:t>
            </a:r>
            <a:r>
              <a:rPr lang="da-DK" dirty="0"/>
              <a:t> form regression </a:t>
            </a:r>
            <a:r>
              <a:rPr lang="da-DK" dirty="0" err="1"/>
              <a:t>equation</a:t>
            </a:r>
            <a:r>
              <a:rPr lang="da-DK" dirty="0"/>
              <a:t>. It shows </a:t>
            </a:r>
            <a:r>
              <a:rPr lang="da-DK" dirty="0" err="1"/>
              <a:t>that</a:t>
            </a:r>
            <a:r>
              <a:rPr lang="da-DK" dirty="0"/>
              <a:t>, </a:t>
            </a:r>
            <a:r>
              <a:rPr lang="da-DK" dirty="0" err="1"/>
              <a:t>controlling</a:t>
            </a:r>
            <a:r>
              <a:rPr lang="da-DK" dirty="0"/>
              <a:t> for no </a:t>
            </a:r>
            <a:r>
              <a:rPr lang="da-DK" dirty="0" err="1"/>
              <a:t>other</a:t>
            </a:r>
            <a:r>
              <a:rPr lang="da-DK" dirty="0"/>
              <a:t> factors, </a:t>
            </a:r>
            <a:r>
              <a:rPr lang="da-DK" dirty="0" err="1"/>
              <a:t>one</a:t>
            </a:r>
            <a:r>
              <a:rPr lang="da-DK" dirty="0"/>
              <a:t> more </a:t>
            </a:r>
            <a:r>
              <a:rPr lang="da-DK" dirty="0" err="1"/>
              <a:t>sibling</a:t>
            </a:r>
            <a:r>
              <a:rPr lang="da-DK" dirty="0"/>
              <a:t> in the </a:t>
            </a:r>
            <a:r>
              <a:rPr lang="da-DK" dirty="0" err="1"/>
              <a:t>family</a:t>
            </a:r>
            <a:r>
              <a:rPr lang="da-DK" dirty="0"/>
              <a:t> is </a:t>
            </a:r>
            <a:r>
              <a:rPr lang="da-DK" dirty="0" err="1"/>
              <a:t>associated</a:t>
            </a:r>
            <a:r>
              <a:rPr lang="da-DK" dirty="0"/>
              <a:t> with </a:t>
            </a:r>
            <a:r>
              <a:rPr lang="da-DK" dirty="0" err="1"/>
              <a:t>monthly</a:t>
            </a:r>
            <a:r>
              <a:rPr lang="da-DK" dirty="0"/>
              <a:t> </a:t>
            </a:r>
            <a:r>
              <a:rPr lang="da-DK" dirty="0" err="1"/>
              <a:t>salary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is </a:t>
            </a:r>
            <a:r>
              <a:rPr lang="da-DK" dirty="0" err="1"/>
              <a:t>about</a:t>
            </a:r>
            <a:r>
              <a:rPr lang="da-DK" dirty="0"/>
              <a:t> 2.8% </a:t>
            </a:r>
            <a:r>
              <a:rPr lang="da-DK" dirty="0" err="1"/>
              <a:t>lower</a:t>
            </a:r>
            <a:r>
              <a:rPr lang="da-DK" dirty="0"/>
              <a:t>. The </a:t>
            </a:r>
            <a:r>
              <a:rPr lang="da-DK" i="1" dirty="0"/>
              <a:t>t-</a:t>
            </a:r>
            <a:r>
              <a:rPr lang="da-DK" dirty="0" err="1"/>
              <a:t>statistic</a:t>
            </a:r>
            <a:r>
              <a:rPr lang="da-DK" dirty="0"/>
              <a:t> on </a:t>
            </a:r>
            <a:r>
              <a:rPr lang="da-DK" i="1" dirty="0" err="1"/>
              <a:t>sibs</a:t>
            </a:r>
            <a:r>
              <a:rPr lang="da-DK" dirty="0"/>
              <a:t> is </a:t>
            </a:r>
            <a:r>
              <a:rPr lang="da-DK" dirty="0" err="1"/>
              <a:t>about</a:t>
            </a:r>
            <a:r>
              <a:rPr lang="da-DK" dirty="0"/>
              <a:t> –4.72. </a:t>
            </a:r>
            <a:r>
              <a:rPr lang="da-DK" dirty="0" err="1"/>
              <a:t>Intuitively</a:t>
            </a:r>
            <a:r>
              <a:rPr lang="da-DK" dirty="0"/>
              <a:t>, </a:t>
            </a:r>
            <a:r>
              <a:rPr lang="da-DK" i="1" dirty="0" err="1"/>
              <a:t>sibs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correlated</a:t>
            </a:r>
            <a:r>
              <a:rPr lang="da-DK" dirty="0"/>
              <a:t> with </a:t>
            </a:r>
            <a:r>
              <a:rPr lang="da-DK" dirty="0" err="1"/>
              <a:t>many</a:t>
            </a:r>
            <a:r>
              <a:rPr lang="da-DK" dirty="0"/>
              <a:t> </a:t>
            </a:r>
            <a:r>
              <a:rPr lang="da-DK" dirty="0" err="1"/>
              <a:t>things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have a </a:t>
            </a:r>
            <a:r>
              <a:rPr lang="da-DK" dirty="0" err="1"/>
              <a:t>bearing</a:t>
            </a:r>
            <a:r>
              <a:rPr lang="da-DK" dirty="0"/>
              <a:t> on </a:t>
            </a:r>
            <a:r>
              <a:rPr lang="da-DK" dirty="0" err="1"/>
              <a:t>wage</a:t>
            </a:r>
            <a:r>
              <a:rPr lang="da-DK" dirty="0"/>
              <a:t> </a:t>
            </a:r>
            <a:r>
              <a:rPr lang="da-DK" dirty="0" err="1"/>
              <a:t>including</a:t>
            </a:r>
            <a:r>
              <a:rPr lang="da-DK" dirty="0"/>
              <a:t>, as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already</a:t>
            </a:r>
            <a:r>
              <a:rPr lang="da-DK" dirty="0"/>
              <a:t> </a:t>
            </a:r>
            <a:r>
              <a:rPr lang="da-DK" dirty="0" err="1"/>
              <a:t>saw</a:t>
            </a:r>
            <a:r>
              <a:rPr lang="da-DK" dirty="0"/>
              <a:t>, </a:t>
            </a:r>
            <a:r>
              <a:rPr lang="da-DK" dirty="0" err="1"/>
              <a:t>years</a:t>
            </a:r>
            <a:r>
              <a:rPr lang="da-DK" dirty="0"/>
              <a:t> of </a:t>
            </a:r>
            <a:r>
              <a:rPr lang="da-DK" dirty="0" err="1"/>
              <a:t>education</a:t>
            </a:r>
            <a:r>
              <a:rPr lang="da-DK" dirty="0"/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a-DK" sz="2400" dirty="0"/>
          </a:p>
          <a:p>
            <a:pPr marL="0" indent="0">
              <a:buFont typeface="Wingdings" panose="05000000000000000000" pitchFamily="2" charset="2"/>
              <a:buNone/>
            </a:pPr>
            <a:endParaRPr lang="en-GB" sz="2400" dirty="0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23AF3DA1-2A10-0613-9C55-553B9A6DA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606" y="3130867"/>
            <a:ext cx="3904787" cy="12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9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6016A-E06B-353F-BEA9-983810001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BF6E79-2387-0504-188D-13FDD567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7573654" cy="482125"/>
          </a:xfrm>
        </p:spPr>
        <p:txBody>
          <a:bodyPr/>
          <a:lstStyle/>
          <a:p>
            <a:r>
              <a:rPr lang="en-GB" dirty="0"/>
              <a:t>Problem Set 3 – Proxy and Instrumental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D0850E-93D8-C01B-3659-BD928DF842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36E2485-8652-44A4-85A2-898A7031755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3.2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5EF49D5-AFCF-6B03-4CFD-5E6F5335F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746914"/>
            <a:ext cx="10734116" cy="921185"/>
          </a:xfrm>
        </p:spPr>
        <p:txBody>
          <a:bodyPr vert="horz" lIns="0" tIns="0" rIns="0" bIns="0" rtlCol="0">
            <a:noAutofit/>
          </a:bodyPr>
          <a:lstStyle/>
          <a:p>
            <a:r>
              <a:rPr lang="da-DK" i="1" dirty="0"/>
              <a:t>(b) The variable </a:t>
            </a:r>
            <a:r>
              <a:rPr lang="da-DK" i="1" dirty="0" err="1"/>
              <a:t>brthord</a:t>
            </a:r>
            <a:r>
              <a:rPr lang="da-DK" i="1" dirty="0"/>
              <a:t> is </a:t>
            </a:r>
            <a:r>
              <a:rPr lang="da-DK" i="1" dirty="0" err="1"/>
              <a:t>birth</a:t>
            </a:r>
            <a:r>
              <a:rPr lang="da-DK" i="1" dirty="0"/>
              <a:t> </a:t>
            </a:r>
            <a:r>
              <a:rPr lang="da-DK" i="1" dirty="0" err="1"/>
              <a:t>order</a:t>
            </a:r>
            <a:r>
              <a:rPr lang="da-DK" i="1" dirty="0"/>
              <a:t> (</a:t>
            </a:r>
            <a:r>
              <a:rPr lang="da-DK" i="1" dirty="0" err="1"/>
              <a:t>brthord</a:t>
            </a:r>
            <a:r>
              <a:rPr lang="da-DK" i="1" dirty="0"/>
              <a:t> is </a:t>
            </a:r>
            <a:r>
              <a:rPr lang="da-DK" i="1" dirty="0" err="1"/>
              <a:t>one</a:t>
            </a:r>
            <a:r>
              <a:rPr lang="da-DK" i="1" dirty="0"/>
              <a:t> for a </a:t>
            </a:r>
            <a:r>
              <a:rPr lang="da-DK" i="1" dirty="0" err="1"/>
              <a:t>first-born</a:t>
            </a:r>
            <a:r>
              <a:rPr lang="da-DK" i="1" dirty="0"/>
              <a:t> </a:t>
            </a:r>
            <a:r>
              <a:rPr lang="da-DK" i="1" dirty="0" err="1"/>
              <a:t>child</a:t>
            </a:r>
            <a:r>
              <a:rPr lang="da-DK" i="1" dirty="0"/>
              <a:t>, </a:t>
            </a:r>
            <a:r>
              <a:rPr lang="da-DK" i="1" dirty="0" err="1"/>
              <a:t>two</a:t>
            </a:r>
            <a:r>
              <a:rPr lang="da-DK" i="1" dirty="0"/>
              <a:t> for a </a:t>
            </a:r>
            <a:r>
              <a:rPr lang="da-DK" i="1" dirty="0" err="1"/>
              <a:t>second</a:t>
            </a:r>
            <a:r>
              <a:rPr lang="da-DK" i="1" dirty="0"/>
              <a:t> </a:t>
            </a:r>
            <a:r>
              <a:rPr lang="da-DK" i="1" dirty="0" err="1"/>
              <a:t>born</a:t>
            </a:r>
            <a:r>
              <a:rPr lang="da-DK" i="1" dirty="0"/>
              <a:t> </a:t>
            </a:r>
            <a:r>
              <a:rPr lang="da-DK" i="1" dirty="0" err="1"/>
              <a:t>child</a:t>
            </a:r>
            <a:r>
              <a:rPr lang="da-DK" i="1" dirty="0"/>
              <a:t>, and so on). </a:t>
            </a:r>
          </a:p>
          <a:p>
            <a:pPr lvl="1"/>
            <a:r>
              <a:rPr lang="da-DK" i="1" dirty="0" err="1"/>
              <a:t>Explain</a:t>
            </a:r>
            <a:r>
              <a:rPr lang="da-DK" i="1" dirty="0"/>
              <a:t> </a:t>
            </a:r>
            <a:r>
              <a:rPr lang="da-DK" i="1" dirty="0" err="1"/>
              <a:t>why</a:t>
            </a:r>
            <a:r>
              <a:rPr lang="da-DK" i="1" dirty="0"/>
              <a:t> </a:t>
            </a:r>
            <a:r>
              <a:rPr lang="da-DK" i="1" dirty="0" err="1"/>
              <a:t>educ</a:t>
            </a:r>
            <a:r>
              <a:rPr lang="da-DK" i="1" dirty="0"/>
              <a:t> and </a:t>
            </a:r>
            <a:r>
              <a:rPr lang="da-DK" i="1" dirty="0" err="1"/>
              <a:t>brthord</a:t>
            </a:r>
            <a:r>
              <a:rPr lang="da-DK" i="1" dirty="0"/>
              <a:t> </a:t>
            </a:r>
            <a:r>
              <a:rPr lang="da-DK" i="1" dirty="0" err="1"/>
              <a:t>might</a:t>
            </a:r>
            <a:r>
              <a:rPr lang="da-DK" i="1" dirty="0"/>
              <a:t> </a:t>
            </a:r>
            <a:r>
              <a:rPr lang="da-DK" i="1" dirty="0" err="1"/>
              <a:t>be</a:t>
            </a:r>
            <a:r>
              <a:rPr lang="da-DK" i="1" dirty="0"/>
              <a:t> </a:t>
            </a:r>
            <a:r>
              <a:rPr lang="da-DK" i="1" dirty="0" err="1"/>
              <a:t>negatively</a:t>
            </a:r>
            <a:r>
              <a:rPr lang="da-DK" i="1" dirty="0"/>
              <a:t> </a:t>
            </a:r>
            <a:r>
              <a:rPr lang="da-DK" i="1" dirty="0" err="1"/>
              <a:t>correlated</a:t>
            </a:r>
            <a:r>
              <a:rPr lang="da-DK" i="1" dirty="0"/>
              <a:t>. </a:t>
            </a:r>
          </a:p>
          <a:p>
            <a:pPr lvl="1"/>
            <a:r>
              <a:rPr lang="da-DK" i="1" dirty="0" err="1"/>
              <a:t>Regress</a:t>
            </a:r>
            <a:r>
              <a:rPr lang="da-DK" i="1" dirty="0"/>
              <a:t> </a:t>
            </a:r>
            <a:r>
              <a:rPr lang="da-DK" i="1" dirty="0" err="1"/>
              <a:t>educ</a:t>
            </a:r>
            <a:r>
              <a:rPr lang="da-DK" i="1" dirty="0"/>
              <a:t> on </a:t>
            </a:r>
            <a:r>
              <a:rPr lang="da-DK" i="1" dirty="0" err="1"/>
              <a:t>brthord</a:t>
            </a:r>
            <a:r>
              <a:rPr lang="da-DK" i="1" dirty="0"/>
              <a:t> to </a:t>
            </a:r>
            <a:r>
              <a:rPr lang="da-DK" i="1" dirty="0" err="1"/>
              <a:t>determine</a:t>
            </a:r>
            <a:r>
              <a:rPr lang="da-DK" i="1" dirty="0"/>
              <a:t> </a:t>
            </a:r>
            <a:r>
              <a:rPr lang="da-DK" i="1" dirty="0" err="1"/>
              <a:t>whether</a:t>
            </a:r>
            <a:r>
              <a:rPr lang="da-DK" i="1" dirty="0"/>
              <a:t> </a:t>
            </a:r>
            <a:r>
              <a:rPr lang="da-DK" i="1" dirty="0" err="1"/>
              <a:t>there</a:t>
            </a:r>
            <a:r>
              <a:rPr lang="da-DK" i="1" dirty="0"/>
              <a:t> is a </a:t>
            </a:r>
            <a:r>
              <a:rPr lang="da-DK" i="1" dirty="0" err="1"/>
              <a:t>statistically</a:t>
            </a:r>
            <a:r>
              <a:rPr lang="da-DK" i="1" dirty="0"/>
              <a:t> </a:t>
            </a:r>
            <a:r>
              <a:rPr lang="da-DK" i="1" dirty="0" err="1"/>
              <a:t>significant</a:t>
            </a:r>
            <a:r>
              <a:rPr lang="da-DK" i="1" dirty="0"/>
              <a:t> negative </a:t>
            </a:r>
            <a:r>
              <a:rPr lang="da-DK" i="1" dirty="0" err="1"/>
              <a:t>correlation</a:t>
            </a:r>
            <a:r>
              <a:rPr lang="da-DK" i="1" dirty="0"/>
              <a:t>. </a:t>
            </a:r>
          </a:p>
          <a:p>
            <a:endParaRPr lang="da-DK" i="1" dirty="0"/>
          </a:p>
          <a:p>
            <a:endParaRPr lang="da-DK" i="1" dirty="0"/>
          </a:p>
          <a:p>
            <a:endParaRPr lang="da-DK" i="1" dirty="0"/>
          </a:p>
          <a:p>
            <a:endParaRPr lang="en-GB" i="1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F415FF0A-2CC0-98BB-DB93-5869EA96D958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WAGE2.dta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D8E950BB-C4B9-384A-96B4-EA54CA53E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156" y="3067593"/>
            <a:ext cx="3713028" cy="1213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9EE157B1-E041-E604-BCFA-C443CCCC9461}"/>
                  </a:ext>
                </a:extLst>
              </p:cNvPr>
              <p:cNvSpPr txBox="1"/>
              <p:nvPr/>
            </p:nvSpPr>
            <p:spPr>
              <a:xfrm>
                <a:off x="4073594" y="4751204"/>
                <a:ext cx="3101688" cy="4816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40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−0.283</m:t>
                          </m:r>
                        </m:num>
                        <m:den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0.046</m:t>
                          </m:r>
                        </m:den>
                      </m:f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=−6.11&lt;−1.96</m:t>
                      </m:r>
                    </m:oMath>
                  </m:oMathPara>
                </a14:m>
                <a:endParaRPr lang="da-DK" sz="1400" dirty="0" err="1"/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9EE157B1-E041-E604-BCFA-C443CCCC9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594" y="4751204"/>
                <a:ext cx="3101688" cy="481670"/>
              </a:xfrm>
              <a:prstGeom prst="rect">
                <a:avLst/>
              </a:prstGeom>
              <a:blipFill>
                <a:blip r:embed="rId4"/>
                <a:stretch>
                  <a:fillRect t="-256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kstfelt 8">
            <a:extLst>
              <a:ext uri="{FF2B5EF4-FFF2-40B4-BE49-F238E27FC236}">
                <a16:creationId xmlns:a16="http://schemas.microsoft.com/office/drawing/2014/main" id="{4BD9D029-1392-8941-3A24-1717D659E353}"/>
              </a:ext>
            </a:extLst>
          </p:cNvPr>
          <p:cNvSpPr txBox="1"/>
          <p:nvPr/>
        </p:nvSpPr>
        <p:spPr>
          <a:xfrm>
            <a:off x="628648" y="4371059"/>
            <a:ext cx="10593534" cy="23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60000" lvl="1" indent="-180000">
              <a:lnSpc>
                <a:spcPct val="120000"/>
              </a:lnSpc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</a:pPr>
            <a:r>
              <a:rPr lang="da-DK" sz="1400" i="1" dirty="0"/>
              <a:t>How </a:t>
            </a:r>
            <a:r>
              <a:rPr lang="da-DK" sz="1400" i="1" dirty="0" err="1"/>
              <a:t>can</a:t>
            </a:r>
            <a:r>
              <a:rPr lang="da-DK" sz="1400" i="1" dirty="0"/>
              <a:t> </a:t>
            </a:r>
            <a:r>
              <a:rPr lang="da-DK" sz="1400" i="1" dirty="0" err="1"/>
              <a:t>we</a:t>
            </a:r>
            <a:r>
              <a:rPr lang="da-DK" sz="1400" i="1" dirty="0"/>
              <a:t> </a:t>
            </a:r>
            <a:r>
              <a:rPr lang="da-DK" sz="1400" i="1" dirty="0" err="1"/>
              <a:t>use</a:t>
            </a:r>
            <a:r>
              <a:rPr lang="da-DK" sz="1400" i="1" dirty="0"/>
              <a:t> </a:t>
            </a:r>
            <a:r>
              <a:rPr lang="da-DK" sz="1400" i="1" dirty="0" err="1"/>
              <a:t>this</a:t>
            </a:r>
            <a:r>
              <a:rPr lang="da-DK" sz="1400" i="1" dirty="0"/>
              <a:t> to </a:t>
            </a:r>
            <a:r>
              <a:rPr lang="da-DK" sz="1400" i="1" dirty="0" err="1"/>
              <a:t>assess</a:t>
            </a:r>
            <a:r>
              <a:rPr lang="da-DK" sz="1400" i="1" dirty="0"/>
              <a:t> </a:t>
            </a:r>
            <a:r>
              <a:rPr lang="da-DK" sz="1400" i="1" dirty="0" err="1"/>
              <a:t>if</a:t>
            </a:r>
            <a:r>
              <a:rPr lang="da-DK" sz="1400" i="1" dirty="0"/>
              <a:t> </a:t>
            </a:r>
            <a:r>
              <a:rPr lang="da-DK" sz="1400" i="1" dirty="0" err="1"/>
              <a:t>brthord</a:t>
            </a:r>
            <a:r>
              <a:rPr lang="da-DK" sz="1400" i="1" dirty="0"/>
              <a:t> is </a:t>
            </a:r>
            <a:r>
              <a:rPr lang="da-DK" sz="1400" i="1" dirty="0" err="1"/>
              <a:t>statistically</a:t>
            </a:r>
            <a:r>
              <a:rPr lang="da-DK" sz="1400" i="1" dirty="0"/>
              <a:t> </a:t>
            </a:r>
            <a:r>
              <a:rPr lang="da-DK" sz="1400" i="1" dirty="0" err="1"/>
              <a:t>significant</a:t>
            </a:r>
            <a:r>
              <a:rPr lang="da-DK" sz="1400" i="1" dirty="0"/>
              <a:t>? I.e. </a:t>
            </a:r>
            <a:r>
              <a:rPr lang="da-DK" sz="1400" i="1" dirty="0" err="1"/>
              <a:t>if</a:t>
            </a:r>
            <a:r>
              <a:rPr lang="da-DK" sz="1400" i="1" dirty="0"/>
              <a:t> it </a:t>
            </a:r>
            <a:r>
              <a:rPr lang="da-DK" sz="1400" i="1" dirty="0" err="1"/>
              <a:t>might</a:t>
            </a:r>
            <a:r>
              <a:rPr lang="da-DK" sz="1400" i="1" dirty="0"/>
              <a:t> </a:t>
            </a:r>
            <a:r>
              <a:rPr lang="da-DK" sz="1400" i="1" dirty="0" err="1"/>
              <a:t>be</a:t>
            </a:r>
            <a:r>
              <a:rPr lang="da-DK" sz="1400" i="1" dirty="0"/>
              <a:t> a relevant instrument for </a:t>
            </a:r>
            <a:r>
              <a:rPr lang="da-DK" sz="1400" i="1" dirty="0" err="1"/>
              <a:t>education</a:t>
            </a:r>
            <a:r>
              <a:rPr lang="da-DK" sz="1400" i="1" dirty="0"/>
              <a:t>.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3F3F30E8-7E6C-BA8B-4CEB-F61049786CA2}"/>
              </a:ext>
            </a:extLst>
          </p:cNvPr>
          <p:cNvSpPr txBox="1"/>
          <p:nvPr/>
        </p:nvSpPr>
        <p:spPr>
          <a:xfrm>
            <a:off x="658129" y="5415673"/>
            <a:ext cx="6830930" cy="23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60000" lvl="1" indent="-180000">
              <a:lnSpc>
                <a:spcPct val="120000"/>
              </a:lnSpc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</a:pPr>
            <a:r>
              <a:rPr lang="da-DK" sz="1400" i="1" dirty="0" err="1"/>
              <a:t>What</a:t>
            </a:r>
            <a:r>
              <a:rPr lang="da-DK" sz="1400" i="1" dirty="0"/>
              <a:t> is the difference in </a:t>
            </a:r>
            <a:r>
              <a:rPr lang="da-DK" sz="1400" i="1" dirty="0" err="1"/>
              <a:t>predicted</a:t>
            </a:r>
            <a:r>
              <a:rPr lang="da-DK" sz="1400" i="1" dirty="0"/>
              <a:t> </a:t>
            </a:r>
            <a:r>
              <a:rPr lang="da-DK" sz="1400" i="1" dirty="0" err="1"/>
              <a:t>education</a:t>
            </a:r>
            <a:r>
              <a:rPr lang="da-DK" sz="1400" i="1" dirty="0"/>
              <a:t> for a </a:t>
            </a:r>
            <a:r>
              <a:rPr lang="da-DK" sz="1400" i="1" dirty="0" err="1"/>
              <a:t>first</a:t>
            </a:r>
            <a:r>
              <a:rPr lang="da-DK" sz="1400" i="1" dirty="0"/>
              <a:t> and </a:t>
            </a:r>
            <a:r>
              <a:rPr lang="da-DK" sz="1400" i="1" dirty="0" err="1"/>
              <a:t>fourth</a:t>
            </a:r>
            <a:r>
              <a:rPr lang="da-DK" sz="1400" i="1" dirty="0"/>
              <a:t> </a:t>
            </a:r>
            <a:r>
              <a:rPr lang="da-DK" sz="1400" i="1" dirty="0" err="1"/>
              <a:t>born</a:t>
            </a:r>
            <a:r>
              <a:rPr lang="da-DK" sz="1400" i="1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6D7F6766-6E3A-984E-5FB8-181DB5C000FE}"/>
                  </a:ext>
                </a:extLst>
              </p:cNvPr>
              <p:cNvSpPr txBox="1"/>
              <p:nvPr/>
            </p:nvSpPr>
            <p:spPr>
              <a:xfrm>
                <a:off x="3830826" y="5832109"/>
                <a:ext cx="3101688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400" i="1" smtClean="0">
                          <a:latin typeface="Cambria Math" panose="02040503050406030204" pitchFamily="18" charset="0"/>
                        </a:rPr>
                        <m:t>−0.283 </m:t>
                      </m:r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∗3 </m:t>
                      </m:r>
                      <m:r>
                        <a:rPr lang="da-DK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−0.85 </m:t>
                      </m:r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𝑦𝑒𝑎𝑟𝑠</m:t>
                      </m:r>
                    </m:oMath>
                  </m:oMathPara>
                </a14:m>
                <a:endParaRPr lang="da-DK" sz="1400" dirty="0" err="1"/>
              </a:p>
            </p:txBody>
          </p:sp>
        </mc:Choice>
        <mc:Fallback xmlns=""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6D7F6766-6E3A-984E-5FB8-181DB5C00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826" y="5832109"/>
                <a:ext cx="3101688" cy="292388"/>
              </a:xfrm>
              <a:prstGeom prst="rect">
                <a:avLst/>
              </a:prstGeom>
              <a:blipFill>
                <a:blip r:embed="rId5"/>
                <a:stretch>
                  <a:fillRect t="-8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felt 6">
            <a:extLst>
              <a:ext uri="{FF2B5EF4-FFF2-40B4-BE49-F238E27FC236}">
                <a16:creationId xmlns:a16="http://schemas.microsoft.com/office/drawing/2014/main" id="{9F0330A3-1150-A73E-5A20-9E6A89874A7E}"/>
              </a:ext>
            </a:extLst>
          </p:cNvPr>
          <p:cNvSpPr txBox="1"/>
          <p:nvPr/>
        </p:nvSpPr>
        <p:spPr>
          <a:xfrm>
            <a:off x="658129" y="2794128"/>
            <a:ext cx="109036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400" dirty="0"/>
              <a:t>It </a:t>
            </a:r>
            <a:r>
              <a:rPr lang="da-DK" sz="1400" dirty="0" err="1"/>
              <a:t>could</a:t>
            </a:r>
            <a:r>
              <a:rPr lang="da-DK" sz="1400" dirty="0"/>
              <a:t> </a:t>
            </a:r>
            <a:r>
              <a:rPr lang="da-DK" sz="1400" dirty="0" err="1"/>
              <a:t>be</a:t>
            </a:r>
            <a:r>
              <a:rPr lang="da-DK" sz="1400" dirty="0"/>
              <a:t> </a:t>
            </a:r>
            <a:r>
              <a:rPr lang="da-DK" sz="1400" dirty="0" err="1"/>
              <a:t>that</a:t>
            </a:r>
            <a:r>
              <a:rPr lang="da-DK" sz="1400" dirty="0"/>
              <a:t> </a:t>
            </a:r>
            <a:r>
              <a:rPr lang="da-DK" sz="1400" dirty="0" err="1"/>
              <a:t>older</a:t>
            </a:r>
            <a:r>
              <a:rPr lang="da-DK" sz="1400" dirty="0"/>
              <a:t> </a:t>
            </a:r>
            <a:r>
              <a:rPr lang="da-DK" sz="1400" dirty="0" err="1"/>
              <a:t>children</a:t>
            </a:r>
            <a:r>
              <a:rPr lang="da-DK" sz="1400" dirty="0"/>
              <a:t> </a:t>
            </a:r>
            <a:r>
              <a:rPr lang="da-DK" sz="1400" dirty="0" err="1"/>
              <a:t>are</a:t>
            </a:r>
            <a:r>
              <a:rPr lang="da-DK" sz="1400" dirty="0"/>
              <a:t> given </a:t>
            </a:r>
            <a:r>
              <a:rPr lang="da-DK" sz="1400" dirty="0" err="1"/>
              <a:t>priority</a:t>
            </a:r>
            <a:r>
              <a:rPr lang="da-DK" sz="1400" dirty="0"/>
              <a:t> for </a:t>
            </a:r>
            <a:r>
              <a:rPr lang="da-DK" sz="1400" dirty="0" err="1"/>
              <a:t>higher</a:t>
            </a:r>
            <a:r>
              <a:rPr lang="da-DK" sz="1400" dirty="0"/>
              <a:t> </a:t>
            </a:r>
            <a:r>
              <a:rPr lang="da-DK" sz="1400" dirty="0" err="1"/>
              <a:t>education</a:t>
            </a:r>
            <a:r>
              <a:rPr lang="da-DK" sz="1400" dirty="0"/>
              <a:t>, and families </a:t>
            </a:r>
            <a:r>
              <a:rPr lang="da-DK" sz="1400" dirty="0" err="1"/>
              <a:t>may</a:t>
            </a:r>
            <a:r>
              <a:rPr lang="da-DK" sz="1400" dirty="0"/>
              <a:t> hit budget </a:t>
            </a:r>
            <a:r>
              <a:rPr lang="da-DK" sz="1400" dirty="0" err="1"/>
              <a:t>constraints</a:t>
            </a:r>
            <a:r>
              <a:rPr lang="da-DK" sz="1400" dirty="0"/>
              <a:t> and </a:t>
            </a:r>
            <a:r>
              <a:rPr lang="da-DK" sz="1400" dirty="0" err="1"/>
              <a:t>may</a:t>
            </a:r>
            <a:r>
              <a:rPr lang="da-DK" sz="1400" dirty="0"/>
              <a:t> not </a:t>
            </a:r>
            <a:r>
              <a:rPr lang="da-DK" sz="1400" dirty="0" err="1"/>
              <a:t>be</a:t>
            </a:r>
            <a:r>
              <a:rPr lang="da-DK" sz="1400" dirty="0"/>
              <a:t> </a:t>
            </a:r>
            <a:r>
              <a:rPr lang="da-DK" sz="1400" dirty="0" err="1"/>
              <a:t>able</a:t>
            </a:r>
            <a:r>
              <a:rPr lang="da-DK" sz="1400" dirty="0"/>
              <a:t> to </a:t>
            </a:r>
            <a:r>
              <a:rPr lang="da-DK" sz="1400" dirty="0" err="1"/>
              <a:t>afford</a:t>
            </a:r>
            <a:r>
              <a:rPr lang="da-DK" sz="1400" dirty="0"/>
              <a:t> as </a:t>
            </a:r>
            <a:r>
              <a:rPr lang="da-DK" sz="1400" dirty="0" err="1"/>
              <a:t>much</a:t>
            </a:r>
            <a:r>
              <a:rPr lang="da-DK" sz="1400" dirty="0"/>
              <a:t> </a:t>
            </a:r>
            <a:r>
              <a:rPr lang="da-DK" sz="1400" dirty="0" err="1"/>
              <a:t>education</a:t>
            </a:r>
            <a:r>
              <a:rPr lang="da-DK" sz="1400" dirty="0"/>
              <a:t> for </a:t>
            </a:r>
            <a:r>
              <a:rPr lang="da-DK" sz="1400" dirty="0" err="1"/>
              <a:t>children</a:t>
            </a:r>
            <a:r>
              <a:rPr lang="da-DK" sz="1400" dirty="0"/>
              <a:t> </a:t>
            </a:r>
            <a:r>
              <a:rPr lang="da-DK" sz="1400" dirty="0" err="1"/>
              <a:t>born</a:t>
            </a:r>
            <a:r>
              <a:rPr lang="da-DK" sz="1400" dirty="0"/>
              <a:t> </a:t>
            </a:r>
            <a:r>
              <a:rPr lang="da-DK" sz="1400" dirty="0" err="1"/>
              <a:t>later</a:t>
            </a:r>
            <a:r>
              <a:rPr lang="da-DK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297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1A5EE-9475-7ACB-D377-18489848F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ACE635-A4C5-3335-1F9E-110966D65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7573654" cy="482125"/>
          </a:xfrm>
        </p:spPr>
        <p:txBody>
          <a:bodyPr/>
          <a:lstStyle/>
          <a:p>
            <a:r>
              <a:rPr lang="en-GB" dirty="0"/>
              <a:t>Problem Set 3 – Proxy and Instrumental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6F6CD3-9861-65B7-8B17-A5F40727DB5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F5186CB-ED04-29E0-3AF2-0F649D58C34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3.2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07C3F6-AD06-199E-BB44-EAF6A315E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47" y="1750089"/>
            <a:ext cx="10734116" cy="1420208"/>
          </a:xfrm>
        </p:spPr>
        <p:txBody>
          <a:bodyPr/>
          <a:lstStyle/>
          <a:p>
            <a:r>
              <a:rPr lang="da-DK" i="1" dirty="0"/>
              <a:t>(c) </a:t>
            </a:r>
            <a:r>
              <a:rPr lang="da-DK" i="1" dirty="0" err="1"/>
              <a:t>Use</a:t>
            </a:r>
            <a:r>
              <a:rPr lang="da-DK" i="1" dirty="0"/>
              <a:t> </a:t>
            </a:r>
            <a:r>
              <a:rPr lang="da-DK" i="1" dirty="0" err="1"/>
              <a:t>brthord</a:t>
            </a:r>
            <a:r>
              <a:rPr lang="da-DK" i="1" dirty="0"/>
              <a:t> as an IV for </a:t>
            </a:r>
            <a:r>
              <a:rPr lang="da-DK" i="1" dirty="0" err="1"/>
              <a:t>educ</a:t>
            </a:r>
            <a:r>
              <a:rPr lang="da-DK" i="1" dirty="0"/>
              <a:t> in the model of part (a). Report and </a:t>
            </a:r>
            <a:r>
              <a:rPr lang="da-DK" i="1" dirty="0" err="1"/>
              <a:t>interpret</a:t>
            </a:r>
            <a:r>
              <a:rPr lang="da-DK" i="1" dirty="0"/>
              <a:t> the </a:t>
            </a:r>
            <a:r>
              <a:rPr lang="da-DK" i="1" dirty="0" err="1"/>
              <a:t>results</a:t>
            </a:r>
            <a:r>
              <a:rPr lang="da-DK" i="1" dirty="0"/>
              <a:t>. </a:t>
            </a:r>
          </a:p>
          <a:p>
            <a:endParaRPr lang="da-DK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sz="1800" dirty="0"/>
          </a:p>
          <a:p>
            <a:endParaRPr lang="da-DK" sz="2400" dirty="0"/>
          </a:p>
          <a:p>
            <a:endParaRPr lang="da-DK" sz="2400" dirty="0"/>
          </a:p>
          <a:p>
            <a:endParaRPr lang="da-DK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D41250E-DB91-1067-6F45-0CDC29396A2C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WAGE2.dta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pic>
        <p:nvPicPr>
          <p:cNvPr id="12" name="Billede 11">
            <a:extLst>
              <a:ext uri="{FF2B5EF4-FFF2-40B4-BE49-F238E27FC236}">
                <a16:creationId xmlns:a16="http://schemas.microsoft.com/office/drawing/2014/main" id="{F2708A5C-BD12-CF94-7D5B-07846843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49" y="2084265"/>
            <a:ext cx="2867193" cy="958439"/>
          </a:xfrm>
          <a:prstGeom prst="rect">
            <a:avLst/>
          </a:prstGeom>
        </p:spPr>
      </p:pic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061F5840-5036-091C-A90B-DE6A05915EDC}"/>
              </a:ext>
            </a:extLst>
          </p:cNvPr>
          <p:cNvSpPr txBox="1">
            <a:spLocks/>
          </p:cNvSpPr>
          <p:nvPr/>
        </p:nvSpPr>
        <p:spPr>
          <a:xfrm>
            <a:off x="728942" y="3170297"/>
            <a:ext cx="10734116" cy="7137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dirty="0"/>
              <a:t>(The </a:t>
            </a:r>
            <a:r>
              <a:rPr lang="da-DK" i="1" dirty="0"/>
              <a:t>R</a:t>
            </a:r>
            <a:r>
              <a:rPr lang="da-DK" dirty="0"/>
              <a:t>-</a:t>
            </a:r>
            <a:r>
              <a:rPr lang="da-DK" dirty="0" err="1"/>
              <a:t>squared</a:t>
            </a:r>
            <a:r>
              <a:rPr lang="da-DK" dirty="0"/>
              <a:t> is negative.) This is </a:t>
            </a:r>
            <a:r>
              <a:rPr lang="da-DK" dirty="0" err="1"/>
              <a:t>much</a:t>
            </a:r>
            <a:r>
              <a:rPr lang="da-DK" dirty="0"/>
              <a:t>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the OLS </a:t>
            </a:r>
            <a:r>
              <a:rPr lang="da-DK" dirty="0" err="1"/>
              <a:t>estimate</a:t>
            </a:r>
            <a:r>
              <a:rPr lang="da-DK" dirty="0"/>
              <a:t> (.060) and </a:t>
            </a:r>
            <a:r>
              <a:rPr lang="da-DK" dirty="0" err="1"/>
              <a:t>even</a:t>
            </a:r>
            <a:r>
              <a:rPr lang="da-DK" dirty="0"/>
              <a:t> </a:t>
            </a:r>
            <a:r>
              <a:rPr lang="da-DK" dirty="0" err="1"/>
              <a:t>above</a:t>
            </a:r>
            <a:r>
              <a:rPr lang="da-DK" dirty="0"/>
              <a:t> the </a:t>
            </a:r>
            <a:r>
              <a:rPr lang="da-DK" dirty="0" err="1"/>
              <a:t>estimate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i="1" dirty="0" err="1"/>
              <a:t>sibs</a:t>
            </a:r>
            <a:r>
              <a:rPr lang="da-DK" dirty="0"/>
              <a:t> is </a:t>
            </a:r>
            <a:r>
              <a:rPr lang="da-DK" dirty="0" err="1"/>
              <a:t>used</a:t>
            </a:r>
            <a:r>
              <a:rPr lang="da-DK" dirty="0"/>
              <a:t> as an IV for </a:t>
            </a:r>
            <a:r>
              <a:rPr lang="da-DK" i="1" dirty="0" err="1"/>
              <a:t>educ</a:t>
            </a:r>
            <a:r>
              <a:rPr lang="da-DK" dirty="0"/>
              <a:t> (.122). </a:t>
            </a:r>
            <a:r>
              <a:rPr lang="da-DK" dirty="0" err="1"/>
              <a:t>Because</a:t>
            </a:r>
            <a:r>
              <a:rPr lang="da-DK" dirty="0"/>
              <a:t> of missing data on </a:t>
            </a:r>
            <a:r>
              <a:rPr lang="da-DK" i="1" dirty="0" err="1"/>
              <a:t>brthord</a:t>
            </a:r>
            <a:r>
              <a:rPr lang="da-DK" dirty="0"/>
              <a:t>,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fewer</a:t>
            </a:r>
            <a:r>
              <a:rPr lang="da-DK" dirty="0"/>
              <a:t> observations </a:t>
            </a:r>
            <a:r>
              <a:rPr lang="da-DK" dirty="0" err="1"/>
              <a:t>than</a:t>
            </a:r>
            <a:r>
              <a:rPr lang="da-DK" dirty="0"/>
              <a:t> in the </a:t>
            </a:r>
            <a:r>
              <a:rPr lang="da-DK" dirty="0" err="1"/>
              <a:t>previous</a:t>
            </a:r>
            <a:r>
              <a:rPr lang="da-DK" dirty="0"/>
              <a:t> analyses.</a:t>
            </a:r>
          </a:p>
          <a:p>
            <a:endParaRPr lang="da-DK" dirty="0"/>
          </a:p>
          <a:p>
            <a:endParaRPr lang="da-DK" sz="1800" dirty="0"/>
          </a:p>
          <a:p>
            <a:endParaRPr lang="da-DK" sz="2400" dirty="0"/>
          </a:p>
          <a:p>
            <a:endParaRPr lang="da-DK" sz="2400" dirty="0"/>
          </a:p>
          <a:p>
            <a:endParaRPr lang="da-DK" sz="2400" dirty="0"/>
          </a:p>
          <a:p>
            <a:pPr marL="0" indent="0">
              <a:buFont typeface="Wingdings" panose="05000000000000000000" pitchFamily="2" charset="2"/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898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F8DE8-ED20-B4AA-2B7D-452B0A06B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E40003-4F5A-D6F0-8B5A-4F29597EB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7573654" cy="482125"/>
          </a:xfrm>
        </p:spPr>
        <p:txBody>
          <a:bodyPr/>
          <a:lstStyle/>
          <a:p>
            <a:r>
              <a:rPr lang="en-GB" dirty="0"/>
              <a:t>Problem Set 3 – Proxy and Instrumental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1EABA2-DFC0-7B6B-3505-A4BD557FC8C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9524337-CDB8-29C0-ED36-04ADB833C98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3.2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23B3C31D-0C31-AF54-5128-F97AAE5D492D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WAGE2.dta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3DF93B7A-7662-7A59-BCCC-1FF3CB04C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911" y="1887416"/>
            <a:ext cx="3348488" cy="389148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4205543B-E018-0FC0-6CA5-427FDA326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321" y="2456720"/>
            <a:ext cx="3204078" cy="415177"/>
          </a:xfrm>
          <a:prstGeom prst="rect">
            <a:avLst/>
          </a:prstGeom>
        </p:spPr>
      </p:pic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359B614E-9E7A-FFA4-E460-F4C591234382}"/>
              </a:ext>
            </a:extLst>
          </p:cNvPr>
          <p:cNvSpPr txBox="1">
            <a:spLocks/>
          </p:cNvSpPr>
          <p:nvPr/>
        </p:nvSpPr>
        <p:spPr>
          <a:xfrm>
            <a:off x="827647" y="1631184"/>
            <a:ext cx="10734116" cy="12020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(d) Now, </a:t>
            </a:r>
            <a:r>
              <a:rPr lang="da-DK" i="1" dirty="0" err="1"/>
              <a:t>suppose</a:t>
            </a:r>
            <a:r>
              <a:rPr lang="da-DK" i="1" dirty="0"/>
              <a:t> </a:t>
            </a:r>
            <a:r>
              <a:rPr lang="da-DK" i="1" dirty="0" err="1"/>
              <a:t>that</a:t>
            </a:r>
            <a:r>
              <a:rPr lang="da-DK" i="1" dirty="0"/>
              <a:t> </a:t>
            </a:r>
            <a:r>
              <a:rPr lang="da-DK" i="1" dirty="0" err="1"/>
              <a:t>we</a:t>
            </a:r>
            <a:r>
              <a:rPr lang="da-DK" i="1" dirty="0"/>
              <a:t> </a:t>
            </a:r>
            <a:r>
              <a:rPr lang="da-DK" i="1" dirty="0" err="1"/>
              <a:t>include</a:t>
            </a:r>
            <a:r>
              <a:rPr lang="da-DK" i="1" dirty="0"/>
              <a:t> </a:t>
            </a:r>
            <a:r>
              <a:rPr lang="da-DK" i="1" dirty="0" err="1"/>
              <a:t>number</a:t>
            </a:r>
            <a:r>
              <a:rPr lang="da-DK" i="1" dirty="0"/>
              <a:t> of </a:t>
            </a:r>
            <a:r>
              <a:rPr lang="da-DK" i="1" dirty="0" err="1"/>
              <a:t>siblings</a:t>
            </a:r>
            <a:r>
              <a:rPr lang="da-DK" i="1" dirty="0"/>
              <a:t> as an </a:t>
            </a:r>
            <a:r>
              <a:rPr lang="da-DK" i="1" dirty="0" err="1"/>
              <a:t>explanatory</a:t>
            </a:r>
            <a:r>
              <a:rPr lang="da-DK" i="1" dirty="0"/>
              <a:t> variable in the </a:t>
            </a:r>
            <a:r>
              <a:rPr lang="da-DK" i="1" dirty="0" err="1"/>
              <a:t>wage</a:t>
            </a:r>
            <a:r>
              <a:rPr lang="da-DK" i="1" dirty="0"/>
              <a:t> </a:t>
            </a:r>
            <a:r>
              <a:rPr lang="da-DK" i="1" dirty="0" err="1"/>
              <a:t>equation</a:t>
            </a:r>
            <a:r>
              <a:rPr lang="da-DK" i="1" dirty="0"/>
              <a:t>; </a:t>
            </a:r>
            <a:r>
              <a:rPr lang="da-DK" i="1" dirty="0" err="1"/>
              <a:t>this</a:t>
            </a:r>
            <a:r>
              <a:rPr lang="da-DK" i="1" dirty="0"/>
              <a:t> </a:t>
            </a:r>
            <a:r>
              <a:rPr lang="da-DK" i="1" dirty="0" err="1"/>
              <a:t>controls</a:t>
            </a:r>
            <a:r>
              <a:rPr lang="da-DK" i="1" dirty="0"/>
              <a:t> for </a:t>
            </a:r>
            <a:r>
              <a:rPr lang="da-DK" i="1" dirty="0" err="1"/>
              <a:t>family</a:t>
            </a:r>
            <a:r>
              <a:rPr lang="da-DK" i="1" dirty="0"/>
              <a:t> </a:t>
            </a:r>
            <a:r>
              <a:rPr lang="da-DK" i="1" dirty="0" err="1"/>
              <a:t>background</a:t>
            </a:r>
            <a:r>
              <a:rPr lang="da-DK" i="1" dirty="0"/>
              <a:t>, to </a:t>
            </a:r>
            <a:r>
              <a:rPr lang="da-DK" i="1" dirty="0" err="1"/>
              <a:t>some</a:t>
            </a:r>
            <a:r>
              <a:rPr lang="da-DK" i="1" dirty="0"/>
              <a:t> </a:t>
            </a:r>
            <a:r>
              <a:rPr lang="da-DK" i="1" dirty="0" err="1"/>
              <a:t>extent</a:t>
            </a:r>
            <a:r>
              <a:rPr lang="da-DK" i="1" dirty="0"/>
              <a:t>: </a:t>
            </a:r>
          </a:p>
          <a:p>
            <a:r>
              <a:rPr lang="da-DK" i="1" dirty="0" err="1"/>
              <a:t>Suppose</a:t>
            </a:r>
            <a:r>
              <a:rPr lang="da-DK" i="1" dirty="0"/>
              <a:t> </a:t>
            </a:r>
            <a:r>
              <a:rPr lang="da-DK" i="1" dirty="0" err="1"/>
              <a:t>that</a:t>
            </a:r>
            <a:r>
              <a:rPr lang="da-DK" i="1" dirty="0"/>
              <a:t> </a:t>
            </a:r>
            <a:r>
              <a:rPr lang="da-DK" i="1" dirty="0" err="1"/>
              <a:t>we</a:t>
            </a:r>
            <a:r>
              <a:rPr lang="da-DK" i="1" dirty="0"/>
              <a:t> </a:t>
            </a:r>
            <a:r>
              <a:rPr lang="da-DK" i="1" dirty="0" err="1"/>
              <a:t>want</a:t>
            </a:r>
            <a:r>
              <a:rPr lang="da-DK" i="1" dirty="0"/>
              <a:t> to </a:t>
            </a:r>
            <a:r>
              <a:rPr lang="da-DK" i="1" dirty="0" err="1"/>
              <a:t>use</a:t>
            </a:r>
            <a:r>
              <a:rPr lang="da-DK" i="1" dirty="0"/>
              <a:t> </a:t>
            </a:r>
            <a:r>
              <a:rPr lang="da-DK" i="1" dirty="0" err="1"/>
              <a:t>brthord</a:t>
            </a:r>
            <a:r>
              <a:rPr lang="da-DK" i="1" dirty="0"/>
              <a:t> as an IV for </a:t>
            </a:r>
            <a:r>
              <a:rPr lang="da-DK" i="1" dirty="0" err="1"/>
              <a:t>educ</a:t>
            </a:r>
            <a:r>
              <a:rPr lang="da-DK" i="1" dirty="0"/>
              <a:t>, </a:t>
            </a:r>
            <a:r>
              <a:rPr lang="da-DK" i="1" dirty="0" err="1"/>
              <a:t>assuming</a:t>
            </a:r>
            <a:r>
              <a:rPr lang="da-DK" i="1" dirty="0"/>
              <a:t> </a:t>
            </a:r>
            <a:r>
              <a:rPr lang="da-DK" i="1" dirty="0" err="1"/>
              <a:t>that</a:t>
            </a:r>
            <a:r>
              <a:rPr lang="da-DK" i="1" dirty="0"/>
              <a:t> </a:t>
            </a:r>
            <a:r>
              <a:rPr lang="da-DK" i="1" dirty="0" err="1"/>
              <a:t>sibs</a:t>
            </a:r>
            <a:r>
              <a:rPr lang="da-DK" i="1" dirty="0"/>
              <a:t> is </a:t>
            </a:r>
            <a:r>
              <a:rPr lang="da-DK" i="1" dirty="0" err="1"/>
              <a:t>exogenous</a:t>
            </a:r>
            <a:r>
              <a:rPr lang="da-DK" i="1" dirty="0"/>
              <a:t>. The </a:t>
            </a:r>
            <a:r>
              <a:rPr lang="da-DK" i="1" dirty="0" err="1"/>
              <a:t>reduced</a:t>
            </a:r>
            <a:r>
              <a:rPr lang="da-DK" i="1" dirty="0"/>
              <a:t> form for </a:t>
            </a:r>
            <a:r>
              <a:rPr lang="da-DK" i="1" dirty="0" err="1"/>
              <a:t>educ</a:t>
            </a:r>
            <a:r>
              <a:rPr lang="da-DK" i="1" dirty="0"/>
              <a:t> is:</a:t>
            </a:r>
            <a:br>
              <a:rPr lang="da-DK" i="1" dirty="0"/>
            </a:br>
            <a:endParaRPr lang="da-DK" i="1" dirty="0"/>
          </a:p>
          <a:p>
            <a:r>
              <a:rPr lang="da-DK" i="1" dirty="0"/>
              <a:t>State and test the </a:t>
            </a:r>
            <a:r>
              <a:rPr lang="da-DK" i="1" dirty="0" err="1"/>
              <a:t>identification</a:t>
            </a:r>
            <a:r>
              <a:rPr lang="da-DK" i="1" dirty="0"/>
              <a:t> </a:t>
            </a:r>
            <a:r>
              <a:rPr lang="da-DK" i="1" dirty="0" err="1"/>
              <a:t>assumption</a:t>
            </a:r>
            <a:r>
              <a:rPr lang="da-DK" i="1" dirty="0"/>
              <a:t>. 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sz="1800" dirty="0"/>
          </a:p>
          <a:p>
            <a:endParaRPr lang="da-DK" sz="2400" dirty="0"/>
          </a:p>
          <a:p>
            <a:endParaRPr lang="da-DK" sz="2400" dirty="0"/>
          </a:p>
          <a:p>
            <a:endParaRPr lang="da-DK" sz="2400" dirty="0"/>
          </a:p>
          <a:p>
            <a:pPr marL="0" indent="0">
              <a:buFont typeface="Wingdings" panose="05000000000000000000" pitchFamily="2" charset="2"/>
              <a:buNone/>
            </a:pP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9">
                <a:extLst>
                  <a:ext uri="{FF2B5EF4-FFF2-40B4-BE49-F238E27FC236}">
                    <a16:creationId xmlns:a16="http://schemas.microsoft.com/office/drawing/2014/main" id="{CC5F743A-9DC1-99AC-5960-132DA85068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7647" y="3237301"/>
                <a:ext cx="10734116" cy="71373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dirty="0"/>
                  <a:t>The </a:t>
                </a:r>
                <a:r>
                  <a:rPr lang="da-DK" dirty="0" err="1"/>
                  <a:t>identification</a:t>
                </a:r>
                <a:r>
                  <a:rPr lang="da-DK" dirty="0"/>
                  <a:t> </a:t>
                </a:r>
                <a:r>
                  <a:rPr lang="da-DK" dirty="0" err="1"/>
                  <a:t>assumption</a:t>
                </a:r>
                <a:r>
                  <a:rPr lang="da-DK" dirty="0"/>
                  <a:t> (</a:t>
                </a:r>
                <a:r>
                  <a:rPr lang="da-DK" dirty="0" err="1"/>
                  <a:t>that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a-DK" dirty="0"/>
                  <a:t>is </a:t>
                </a:r>
                <a:r>
                  <a:rPr lang="da-DK" dirty="0" err="1"/>
                  <a:t>identified</a:t>
                </a:r>
                <a:r>
                  <a:rPr lang="da-DK" dirty="0"/>
                  <a:t>) holds if</a:t>
                </a:r>
                <a14:m>
                  <m:oMath xmlns:m="http://schemas.openxmlformats.org/officeDocument/2006/math">
                    <m:r>
                      <a:rPr lang="da-DK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a-DK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a-DK" dirty="0"/>
                  <a:t>. </a:t>
                </a:r>
              </a:p>
              <a:p>
                <a:r>
                  <a:rPr lang="da-DK" dirty="0"/>
                  <a:t>To test the </a:t>
                </a:r>
                <a:r>
                  <a:rPr lang="da-DK" dirty="0" err="1"/>
                  <a:t>assumption</a:t>
                </a:r>
                <a:r>
                  <a:rPr lang="da-DK" dirty="0"/>
                  <a:t>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can</a:t>
                </a:r>
                <a:r>
                  <a:rPr lang="da-DK" dirty="0"/>
                  <a:t> </a:t>
                </a:r>
                <a:r>
                  <a:rPr lang="da-DK" dirty="0" err="1"/>
                  <a:t>formulate</a:t>
                </a:r>
                <a:r>
                  <a:rPr lang="da-DK" dirty="0"/>
                  <a:t> the H0 </a:t>
                </a:r>
                <a:r>
                  <a:rPr lang="da-DK" dirty="0" err="1"/>
                  <a:t>that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a-DK" dirty="0"/>
                  <a:t> and HA: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da-DK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da-DK" dirty="0"/>
              </a:p>
              <a:p>
                <a:pPr marL="0" indent="0">
                  <a:buNone/>
                </a:pPr>
                <a:endParaRPr lang="da-DK" dirty="0"/>
              </a:p>
              <a:p>
                <a:endParaRPr lang="da-DK" dirty="0"/>
              </a:p>
              <a:p>
                <a:endParaRPr lang="da-DK" sz="1800" dirty="0"/>
              </a:p>
              <a:p>
                <a:endParaRPr lang="da-DK" sz="2400" dirty="0"/>
              </a:p>
              <a:p>
                <a:endParaRPr lang="da-DK" sz="2400" dirty="0"/>
              </a:p>
              <a:p>
                <a:endParaRPr lang="da-DK" sz="2400" dirty="0"/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18" name="Content Placeholder 9">
                <a:extLst>
                  <a:ext uri="{FF2B5EF4-FFF2-40B4-BE49-F238E27FC236}">
                    <a16:creationId xmlns:a16="http://schemas.microsoft.com/office/drawing/2014/main" id="{CC5F743A-9DC1-99AC-5960-132DA8506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47" y="3237301"/>
                <a:ext cx="10734116" cy="713733"/>
              </a:xfrm>
              <a:prstGeom prst="rect">
                <a:avLst/>
              </a:prstGeom>
              <a:blipFill>
                <a:blip r:embed="rId5"/>
                <a:stretch>
                  <a:fillRect l="-709" t="-344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9">
                <a:extLst>
                  <a:ext uri="{FF2B5EF4-FFF2-40B4-BE49-F238E27FC236}">
                    <a16:creationId xmlns:a16="http://schemas.microsoft.com/office/drawing/2014/main" id="{0202EECD-979E-8EF7-A8C1-C01163796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7366" y="4034162"/>
                <a:ext cx="10734116" cy="71373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dirty="0"/>
                  <a:t>The </a:t>
                </a:r>
                <a:r>
                  <a:rPr lang="da-DK" dirty="0" err="1"/>
                  <a:t>estimation</a:t>
                </a:r>
                <a:r>
                  <a:rPr lang="da-DK" dirty="0"/>
                  <a:t> of the </a:t>
                </a:r>
                <a:r>
                  <a:rPr lang="da-DK" dirty="0" err="1"/>
                  <a:t>equation</a:t>
                </a:r>
                <a:r>
                  <a:rPr lang="da-DK" dirty="0"/>
                  <a:t> </a:t>
                </a:r>
                <a:r>
                  <a:rPr lang="da-DK" dirty="0" err="1"/>
                  <a:t>yields</a:t>
                </a:r>
                <a:r>
                  <a:rPr lang="da-DK" dirty="0"/>
                  <a:t> a t-staticts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a-DK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da-DK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b="0" i="0" smtClean="0">
                        <a:latin typeface="Cambria Math" panose="02040503050406030204" pitchFamily="18" charset="0"/>
                      </a:rPr>
                      <m:t>=−2.68</m:t>
                    </m:r>
                  </m:oMath>
                </a14:m>
                <a:r>
                  <a:rPr lang="da-DK" dirty="0"/>
                  <a:t> and p-value = 0.008 which rejects H0 </a:t>
                </a:r>
                <a:r>
                  <a:rPr lang="da-DK" dirty="0" err="1"/>
                  <a:t>fairly</a:t>
                </a:r>
                <a:r>
                  <a:rPr lang="da-DK" dirty="0"/>
                  <a:t> </a:t>
                </a:r>
                <a:r>
                  <a:rPr lang="da-DK" dirty="0" err="1"/>
                  <a:t>strongly</a:t>
                </a:r>
                <a:r>
                  <a:rPr lang="da-DK" dirty="0"/>
                  <a:t> </a:t>
                </a:r>
                <a:r>
                  <a:rPr lang="da-DK" dirty="0" err="1"/>
                  <a:t>implying</a:t>
                </a:r>
                <a:r>
                  <a:rPr lang="da-DK" dirty="0"/>
                  <a:t> </a:t>
                </a:r>
                <a:r>
                  <a:rPr lang="da-DK" dirty="0" err="1"/>
                  <a:t>that</a:t>
                </a:r>
                <a:r>
                  <a:rPr lang="da-DK" dirty="0"/>
                  <a:t> the </a:t>
                </a:r>
                <a:r>
                  <a:rPr lang="da-DK" dirty="0" err="1"/>
                  <a:t>identification</a:t>
                </a:r>
                <a:r>
                  <a:rPr lang="da-DK" dirty="0"/>
                  <a:t> </a:t>
                </a:r>
                <a:r>
                  <a:rPr lang="da-DK" dirty="0" err="1"/>
                  <a:t>restriction</a:t>
                </a:r>
                <a:r>
                  <a:rPr lang="da-DK" dirty="0"/>
                  <a:t> holds.</a:t>
                </a:r>
              </a:p>
              <a:p>
                <a:endParaRPr lang="da-DK" i="1" dirty="0"/>
              </a:p>
              <a:p>
                <a:endParaRPr lang="da-DK" sz="1800" i="1" dirty="0"/>
              </a:p>
              <a:p>
                <a:endParaRPr lang="da-DK" sz="2400" i="1" dirty="0"/>
              </a:p>
              <a:p>
                <a:endParaRPr lang="da-DK" sz="2400" i="1" dirty="0"/>
              </a:p>
              <a:p>
                <a:endParaRPr lang="da-DK" sz="2400" i="1" dirty="0"/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GB" sz="2400" i="1" dirty="0"/>
              </a:p>
            </p:txBody>
          </p:sp>
        </mc:Choice>
        <mc:Fallback>
          <p:sp>
            <p:nvSpPr>
              <p:cNvPr id="19" name="Content Placeholder 9">
                <a:extLst>
                  <a:ext uri="{FF2B5EF4-FFF2-40B4-BE49-F238E27FC236}">
                    <a16:creationId xmlns:a16="http://schemas.microsoft.com/office/drawing/2014/main" id="{0202EECD-979E-8EF7-A8C1-C01163796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66" y="4034162"/>
                <a:ext cx="10734116" cy="713733"/>
              </a:xfrm>
              <a:prstGeom prst="rect">
                <a:avLst/>
              </a:prstGeom>
              <a:blipFill>
                <a:blip r:embed="rId6"/>
                <a:stretch>
                  <a:fillRect l="-709" t="-350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26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CB5B9-0D4D-DE7F-FBDE-DFF87564D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9">
                <a:extLst>
                  <a:ext uri="{FF2B5EF4-FFF2-40B4-BE49-F238E27FC236}">
                    <a16:creationId xmlns:a16="http://schemas.microsoft.com/office/drawing/2014/main" id="{757939DD-B829-0F1F-AFD3-739DE6770E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942" y="3681739"/>
                <a:ext cx="10734116" cy="100401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i="1" dirty="0"/>
                  <a:t>(f)  Using the </a:t>
                </a:r>
                <a:r>
                  <a:rPr lang="da-DK" i="1" dirty="0" err="1"/>
                  <a:t>fitted</a:t>
                </a:r>
                <a:r>
                  <a:rPr lang="da-DK" i="1" dirty="0"/>
                  <a:t> </a:t>
                </a:r>
                <a:r>
                  <a:rPr lang="da-DK" i="1" dirty="0" err="1"/>
                  <a:t>values</a:t>
                </a:r>
                <a:r>
                  <a:rPr lang="da-DK" i="1" dirty="0"/>
                  <a:t> from part (d)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𝑒𝑑𝑢𝑐</m:t>
                        </m:r>
                      </m:e>
                    </m:acc>
                    <m:r>
                      <a:rPr lang="da-DK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i="1" dirty="0"/>
                  <a:t> from:</a:t>
                </a:r>
              </a:p>
              <a:p>
                <a:pPr marL="0" indent="0">
                  <a:buNone/>
                </a:pPr>
                <a:endParaRPr lang="da-DK" i="1" dirty="0"/>
              </a:p>
              <a:p>
                <a:r>
                  <a:rPr lang="da-DK" i="1" dirty="0"/>
                  <a:t> compute the </a:t>
                </a:r>
                <a:r>
                  <a:rPr lang="da-DK" i="1" dirty="0" err="1"/>
                  <a:t>correlation</a:t>
                </a:r>
                <a:r>
                  <a:rPr lang="da-DK" i="1" dirty="0"/>
                  <a:t> </a:t>
                </a:r>
                <a:r>
                  <a:rPr lang="da-DK" i="1" dirty="0" err="1"/>
                  <a:t>between</a:t>
                </a:r>
                <a:r>
                  <a:rPr lang="da-DK" i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𝑒𝑑𝑢𝑐</m:t>
                        </m:r>
                      </m:e>
                    </m:acc>
                    <m:r>
                      <a:rPr lang="da-DK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a-DK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i="1" dirty="0"/>
                  <a:t>and </a:t>
                </a:r>
                <a:r>
                  <a:rPr lang="da-DK" i="1" dirty="0" err="1"/>
                  <a:t>sibs</a:t>
                </a:r>
                <a:r>
                  <a:rPr lang="da-DK" i="1" dirty="0"/>
                  <a:t>. </a:t>
                </a:r>
                <a:r>
                  <a:rPr lang="da-DK" i="1" dirty="0" err="1"/>
                  <a:t>Use</a:t>
                </a:r>
                <a:r>
                  <a:rPr lang="da-DK" i="1" dirty="0"/>
                  <a:t> </a:t>
                </a:r>
                <a:r>
                  <a:rPr lang="da-DK" i="1" dirty="0" err="1"/>
                  <a:t>this</a:t>
                </a:r>
                <a:r>
                  <a:rPr lang="da-DK" i="1" dirty="0"/>
                  <a:t> </a:t>
                </a:r>
                <a:r>
                  <a:rPr lang="da-DK" i="1" dirty="0" err="1"/>
                  <a:t>result</a:t>
                </a:r>
                <a:r>
                  <a:rPr lang="da-DK" i="1" dirty="0"/>
                  <a:t> to </a:t>
                </a:r>
                <a:r>
                  <a:rPr lang="da-DK" i="1" dirty="0" err="1"/>
                  <a:t>explain</a:t>
                </a:r>
                <a:r>
                  <a:rPr lang="da-DK" i="1" dirty="0"/>
                  <a:t> </a:t>
                </a:r>
                <a:r>
                  <a:rPr lang="da-DK" i="1" dirty="0" err="1"/>
                  <a:t>your</a:t>
                </a:r>
                <a:r>
                  <a:rPr lang="da-DK" i="1" dirty="0"/>
                  <a:t> </a:t>
                </a:r>
                <a:r>
                  <a:rPr lang="da-DK" i="1" dirty="0" err="1"/>
                  <a:t>findings</a:t>
                </a:r>
                <a:r>
                  <a:rPr lang="da-DK" i="1" dirty="0"/>
                  <a:t> from part (e).</a:t>
                </a:r>
                <a:br>
                  <a:rPr lang="da-DK" dirty="0"/>
                </a:br>
                <a:endParaRPr lang="da-DK" dirty="0"/>
              </a:p>
              <a:p>
                <a:endParaRPr lang="da-DK" sz="2400" dirty="0"/>
              </a:p>
              <a:p>
                <a:endParaRPr lang="da-DK" sz="2400" dirty="0"/>
              </a:p>
              <a:p>
                <a:endParaRPr lang="da-DK" sz="2400" dirty="0"/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9" name="Content Placeholder 9">
                <a:extLst>
                  <a:ext uri="{FF2B5EF4-FFF2-40B4-BE49-F238E27FC236}">
                    <a16:creationId xmlns:a16="http://schemas.microsoft.com/office/drawing/2014/main" id="{757939DD-B829-0F1F-AFD3-739DE6770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42" y="3681739"/>
                <a:ext cx="10734116" cy="1004019"/>
              </a:xfrm>
              <a:prstGeom prst="rect">
                <a:avLst/>
              </a:prstGeom>
              <a:blipFill>
                <a:blip r:embed="rId3"/>
                <a:stretch>
                  <a:fillRect l="-709" t="-1235" b="-12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A2E5346-8F7B-8A07-F4B3-7A4FD3061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7573654" cy="482125"/>
          </a:xfrm>
        </p:spPr>
        <p:txBody>
          <a:bodyPr/>
          <a:lstStyle/>
          <a:p>
            <a:r>
              <a:rPr lang="en-GB" dirty="0"/>
              <a:t>Problem Set 3 – Proxy and Instrumental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808B01-3419-0D0A-034D-389D8098DA7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79C0FCC-7B12-644D-836C-1D983ABA250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3.2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0E188E10-1956-22C7-506F-69232F8FE3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7647" y="1484084"/>
                <a:ext cx="10734116" cy="574019"/>
              </a:xfrm>
            </p:spPr>
            <p:txBody>
              <a:bodyPr/>
              <a:lstStyle/>
              <a:p>
                <a:r>
                  <a:rPr lang="da-DK" i="1" dirty="0"/>
                  <a:t>(e) </a:t>
                </a:r>
                <a:r>
                  <a:rPr lang="da-DK" i="1" dirty="0" err="1"/>
                  <a:t>Estimate</a:t>
                </a:r>
                <a:r>
                  <a:rPr lang="da-DK" i="1" dirty="0"/>
                  <a:t> the model from part (d) </a:t>
                </a:r>
                <a:r>
                  <a:rPr lang="da-DK" i="1" dirty="0" err="1"/>
                  <a:t>using</a:t>
                </a:r>
                <a:r>
                  <a:rPr lang="da-DK" i="1" dirty="0"/>
                  <a:t> </a:t>
                </a:r>
                <a:r>
                  <a:rPr lang="da-DK" i="1" dirty="0" err="1"/>
                  <a:t>brthord</a:t>
                </a:r>
                <a:r>
                  <a:rPr lang="da-DK" i="1" dirty="0"/>
                  <a:t> as an IV for </a:t>
                </a:r>
                <a:r>
                  <a:rPr lang="da-DK" i="1" dirty="0" err="1"/>
                  <a:t>educ</a:t>
                </a:r>
                <a:r>
                  <a:rPr lang="da-DK" i="1" dirty="0"/>
                  <a:t> (and </a:t>
                </a:r>
                <a:r>
                  <a:rPr lang="da-DK" i="1" dirty="0" err="1"/>
                  <a:t>sibs</a:t>
                </a:r>
                <a:r>
                  <a:rPr lang="da-DK" i="1" dirty="0"/>
                  <a:t> as </a:t>
                </a:r>
                <a:r>
                  <a:rPr lang="da-DK" i="1" dirty="0" err="1"/>
                  <a:t>its</a:t>
                </a:r>
                <a:r>
                  <a:rPr lang="da-DK" i="1" dirty="0"/>
                  <a:t> </a:t>
                </a:r>
                <a:r>
                  <a:rPr lang="da-DK" i="1" dirty="0" err="1"/>
                  <a:t>own</a:t>
                </a:r>
                <a:r>
                  <a:rPr lang="da-DK" i="1" dirty="0"/>
                  <a:t> IV). </a:t>
                </a:r>
                <a:r>
                  <a:rPr lang="da-DK" i="1" dirty="0" err="1"/>
                  <a:t>Comment</a:t>
                </a:r>
                <a:r>
                  <a:rPr lang="da-DK" i="1" dirty="0"/>
                  <a:t> on the standard </a:t>
                </a:r>
                <a:r>
                  <a:rPr lang="da-DK" i="1" dirty="0" err="1"/>
                  <a:t>errors</a:t>
                </a:r>
                <a:r>
                  <a:rPr lang="da-DK" i="1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𝑒𝑑𝑢𝑐</m:t>
                        </m:r>
                      </m:sub>
                    </m:sSub>
                    <m:r>
                      <a:rPr lang="da-DK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i="1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𝑠𝑖𝑏𝑠</m:t>
                        </m:r>
                      </m:sub>
                    </m:sSub>
                  </m:oMath>
                </a14:m>
                <a:r>
                  <a:rPr lang="da-DK" i="1" dirty="0"/>
                  <a:t>. </a:t>
                </a:r>
                <a:endParaRPr lang="da-DK" sz="2400" i="1" dirty="0"/>
              </a:p>
              <a:p>
                <a:endParaRPr lang="da-DK" sz="2400" i="1" dirty="0"/>
              </a:p>
              <a:p>
                <a:endParaRPr lang="da-DK" sz="2400" i="1" dirty="0"/>
              </a:p>
              <a:p>
                <a:pPr marL="0" indent="0">
                  <a:buNone/>
                </a:pPr>
                <a:endParaRPr lang="en-GB" sz="2400" i="1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0E188E10-1956-22C7-506F-69232F8FE3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647" y="1484084"/>
                <a:ext cx="10734116" cy="574019"/>
              </a:xfrm>
              <a:blipFill>
                <a:blip r:embed="rId4"/>
                <a:stretch>
                  <a:fillRect l="-709" t="-4255" b="-212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kstfelt 3">
            <a:extLst>
              <a:ext uri="{FF2B5EF4-FFF2-40B4-BE49-F238E27FC236}">
                <a16:creationId xmlns:a16="http://schemas.microsoft.com/office/drawing/2014/main" id="{96738C42-9456-E11C-F67B-D51B81B3DB88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WAGE2.dta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5779C55D-11A2-BF69-2D40-18938B7DCA1B}"/>
              </a:ext>
            </a:extLst>
          </p:cNvPr>
          <p:cNvSpPr txBox="1">
            <a:spLocks/>
          </p:cNvSpPr>
          <p:nvPr/>
        </p:nvSpPr>
        <p:spPr>
          <a:xfrm>
            <a:off x="827647" y="4700337"/>
            <a:ext cx="10734116" cy="7137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endParaRPr lang="da-DK" sz="1800" dirty="0"/>
          </a:p>
          <a:p>
            <a:endParaRPr lang="da-DK" sz="2400" dirty="0"/>
          </a:p>
          <a:p>
            <a:endParaRPr lang="da-DK" sz="2400" dirty="0"/>
          </a:p>
          <a:p>
            <a:endParaRPr lang="da-DK" sz="2400" dirty="0"/>
          </a:p>
          <a:p>
            <a:pPr marL="0" indent="0">
              <a:buFont typeface="Wingdings" panose="05000000000000000000" pitchFamily="2" charset="2"/>
              <a:buNone/>
            </a:pP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9">
                <a:extLst>
                  <a:ext uri="{FF2B5EF4-FFF2-40B4-BE49-F238E27FC236}">
                    <a16:creationId xmlns:a16="http://schemas.microsoft.com/office/drawing/2014/main" id="{790B9236-7F19-61D6-BBC7-169579ABA5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7647" y="2853928"/>
                <a:ext cx="10734116" cy="78457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dirty="0"/>
                  <a:t>The standard </a:t>
                </a:r>
                <a:r>
                  <a:rPr lang="da-DK" dirty="0" err="1"/>
                  <a:t>error</a:t>
                </a:r>
                <a:r>
                  <a:rPr lang="da-DK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da-D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𝑒𝑑𝑢𝑐</m:t>
                            </m:r>
                          </m:sub>
                        </m:sSub>
                      </m:e>
                    </m:acc>
                    <m:r>
                      <a:rPr lang="da-DK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is more </a:t>
                </a:r>
                <a:r>
                  <a:rPr lang="da-DK" dirty="0" err="1"/>
                  <a:t>than</a:t>
                </a:r>
                <a:r>
                  <a:rPr lang="da-DK" dirty="0"/>
                  <a:t> </a:t>
                </a:r>
                <a:r>
                  <a:rPr lang="da-DK" dirty="0" err="1"/>
                  <a:t>twice</a:t>
                </a:r>
                <a:r>
                  <a:rPr lang="da-DK" dirty="0"/>
                  <a:t> the </a:t>
                </a:r>
                <a:r>
                  <a:rPr lang="da-DK" dirty="0" err="1"/>
                  <a:t>size</a:t>
                </a:r>
                <a:r>
                  <a:rPr lang="da-DK" dirty="0"/>
                  <a:t> of </a:t>
                </a:r>
                <a:r>
                  <a:rPr lang="da-DK" dirty="0" err="1"/>
                  <a:t>what</a:t>
                </a:r>
                <a:r>
                  <a:rPr lang="da-DK" dirty="0"/>
                  <a:t>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obtained</a:t>
                </a:r>
                <a:r>
                  <a:rPr lang="da-DK" dirty="0"/>
                  <a:t> in part (c) </a:t>
                </a:r>
                <a:r>
                  <a:rPr lang="da-DK" dirty="0" err="1"/>
                  <a:t>where</a:t>
                </a:r>
                <a:r>
                  <a:rPr lang="da-DK" dirty="0"/>
                  <a:t> </a:t>
                </a:r>
                <a:r>
                  <a:rPr lang="da-DK" dirty="0" err="1"/>
                  <a:t>we</a:t>
                </a:r>
                <a:r>
                  <a:rPr lang="da-DK" dirty="0"/>
                  <a:t> did not </a:t>
                </a:r>
                <a:r>
                  <a:rPr lang="da-DK" dirty="0" err="1"/>
                  <a:t>inlcude</a:t>
                </a:r>
                <a:r>
                  <a:rPr lang="da-DK" dirty="0"/>
                  <a:t> </a:t>
                </a:r>
                <a:r>
                  <a:rPr lang="da-DK" dirty="0" err="1"/>
                  <a:t>sibs</a:t>
                </a:r>
                <a:r>
                  <a:rPr lang="da-DK" dirty="0"/>
                  <a:t> (</a:t>
                </a:r>
                <a:r>
                  <a:rPr lang="da-DK" dirty="0" err="1"/>
                  <a:t>there</a:t>
                </a:r>
                <a:r>
                  <a:rPr lang="da-DK" dirty="0"/>
                  <a:t> the </a:t>
                </a:r>
                <a:r>
                  <a:rPr lang="da-DK" dirty="0" err="1"/>
                  <a:t>error</a:t>
                </a:r>
                <a:r>
                  <a:rPr lang="da-DK" dirty="0"/>
                  <a:t> </a:t>
                </a:r>
                <a:r>
                  <a:rPr lang="da-DK" dirty="0" err="1"/>
                  <a:t>was</a:t>
                </a:r>
                <a:r>
                  <a:rPr lang="da-DK" dirty="0"/>
                  <a:t> 0.032). The standard </a:t>
                </a:r>
                <a:r>
                  <a:rPr lang="da-DK" dirty="0" err="1"/>
                  <a:t>error</a:t>
                </a:r>
                <a:r>
                  <a:rPr lang="da-DK" dirty="0"/>
                  <a:t>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𝑠𝑖𝑏𝑠</m:t>
                            </m:r>
                          </m:sub>
                        </m:sSub>
                      </m:e>
                    </m:acc>
                    <m:r>
                      <a:rPr lang="da-DK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is </a:t>
                </a:r>
                <a:r>
                  <a:rPr lang="da-DK" dirty="0" err="1"/>
                  <a:t>very</a:t>
                </a:r>
                <a:r>
                  <a:rPr lang="da-DK" dirty="0"/>
                  <a:t> large relative to the </a:t>
                </a:r>
                <a:r>
                  <a:rPr lang="da-DK" dirty="0" err="1"/>
                  <a:t>coefficient</a:t>
                </a:r>
                <a:r>
                  <a:rPr lang="da-DK" dirty="0"/>
                  <a:t> </a:t>
                </a:r>
                <a:r>
                  <a:rPr lang="da-DK" dirty="0" err="1"/>
                  <a:t>estimate</a:t>
                </a:r>
                <a:r>
                  <a:rPr lang="da-DK" dirty="0"/>
                  <a:t>, </a:t>
                </a:r>
                <a:r>
                  <a:rPr lang="da-DK" dirty="0" err="1"/>
                  <a:t>rendering</a:t>
                </a:r>
                <a:r>
                  <a:rPr lang="da-DK" dirty="0"/>
                  <a:t> </a:t>
                </a:r>
                <a:r>
                  <a:rPr lang="da-DK" i="1" dirty="0" err="1"/>
                  <a:t>sibs</a:t>
                </a:r>
                <a:r>
                  <a:rPr lang="da-DK" dirty="0"/>
                  <a:t> </a:t>
                </a:r>
                <a:r>
                  <a:rPr lang="da-DK" dirty="0" err="1"/>
                  <a:t>very</a:t>
                </a:r>
                <a:r>
                  <a:rPr lang="da-DK" dirty="0"/>
                  <a:t> </a:t>
                </a:r>
                <a:r>
                  <a:rPr lang="da-DK" dirty="0" err="1"/>
                  <a:t>insignificant</a:t>
                </a:r>
                <a:r>
                  <a:rPr lang="da-DK" dirty="0"/>
                  <a:t>.</a:t>
                </a:r>
                <a:endParaRPr lang="da-DK" sz="2400" dirty="0"/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19" name="Content Placeholder 9">
                <a:extLst>
                  <a:ext uri="{FF2B5EF4-FFF2-40B4-BE49-F238E27FC236}">
                    <a16:creationId xmlns:a16="http://schemas.microsoft.com/office/drawing/2014/main" id="{790B9236-7F19-61D6-BBC7-169579ABA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47" y="2853928"/>
                <a:ext cx="10734116" cy="784579"/>
              </a:xfrm>
              <a:prstGeom prst="rect">
                <a:avLst/>
              </a:prstGeom>
              <a:blipFill>
                <a:blip r:embed="rId5"/>
                <a:stretch>
                  <a:fillRect l="-709" t="-1587" b="-1269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Billede 1">
            <a:extLst>
              <a:ext uri="{FF2B5EF4-FFF2-40B4-BE49-F238E27FC236}">
                <a16:creationId xmlns:a16="http://schemas.microsoft.com/office/drawing/2014/main" id="{220E1D70-7E7F-FBB5-723E-7CC936460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8126" y="2015866"/>
            <a:ext cx="3617495" cy="809176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7C645B12-D18F-EF1F-6A93-0285DEBB3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8126" y="3920420"/>
            <a:ext cx="3204078" cy="4151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2D87DA88-0E0E-83C6-0C88-631CAFB58E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942" y="4723522"/>
                <a:ext cx="10734116" cy="67390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dirty="0"/>
                  <a:t>Corr(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𝑒𝑑𝑢𝑐</m:t>
                        </m:r>
                      </m:e>
                    </m:acc>
                    <m:r>
                      <a:rPr lang="da-DK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a-DK" b="0" i="1" dirty="0" smtClean="0">
                        <a:latin typeface="Cambria Math" panose="02040503050406030204" pitchFamily="18" charset="0"/>
                      </a:rPr>
                      <m:t>𝑠𝑖𝑏𝑠</m:t>
                    </m:r>
                    <m:r>
                      <a:rPr lang="da-DK" b="0" i="1" dirty="0" smtClean="0">
                        <a:latin typeface="Cambria Math" panose="02040503050406030204" pitchFamily="18" charset="0"/>
                      </a:rPr>
                      <m:t>)=−0.930</m:t>
                    </m:r>
                  </m:oMath>
                </a14:m>
                <a:r>
                  <a:rPr lang="da-DK" sz="1800" dirty="0"/>
                  <a:t> </a:t>
                </a:r>
                <a:r>
                  <a:rPr lang="da-DK" dirty="0" err="1"/>
                  <a:t>which</a:t>
                </a:r>
                <a:r>
                  <a:rPr lang="da-DK" dirty="0"/>
                  <a:t> is </a:t>
                </a:r>
                <a:r>
                  <a:rPr lang="da-DK" dirty="0" err="1"/>
                  <a:t>which</a:t>
                </a:r>
                <a:r>
                  <a:rPr lang="da-DK" dirty="0"/>
                  <a:t> is a </a:t>
                </a:r>
                <a:r>
                  <a:rPr lang="da-DK" dirty="0" err="1"/>
                  <a:t>very</a:t>
                </a:r>
                <a:r>
                  <a:rPr lang="da-DK" dirty="0"/>
                  <a:t> </a:t>
                </a:r>
                <a:r>
                  <a:rPr lang="da-DK" dirty="0" err="1"/>
                  <a:t>strong</a:t>
                </a:r>
                <a:r>
                  <a:rPr lang="da-DK" dirty="0"/>
                  <a:t> negative </a:t>
                </a:r>
                <a:r>
                  <a:rPr lang="da-DK" dirty="0" err="1"/>
                  <a:t>correlation</a:t>
                </a:r>
                <a:r>
                  <a:rPr lang="da-DK" dirty="0"/>
                  <a:t>. This </a:t>
                </a:r>
                <a:r>
                  <a:rPr lang="da-DK" dirty="0" err="1"/>
                  <a:t>means</a:t>
                </a:r>
                <a:r>
                  <a:rPr lang="da-DK" dirty="0"/>
                  <a:t> </a:t>
                </a:r>
                <a:r>
                  <a:rPr lang="da-DK" dirty="0" err="1"/>
                  <a:t>that</a:t>
                </a:r>
                <a:r>
                  <a:rPr lang="da-DK" dirty="0"/>
                  <a:t>, for the purposes of </a:t>
                </a:r>
                <a:r>
                  <a:rPr lang="da-DK" dirty="0" err="1"/>
                  <a:t>using</a:t>
                </a:r>
                <a:r>
                  <a:rPr lang="da-DK" dirty="0"/>
                  <a:t> IV, </a:t>
                </a:r>
                <a:r>
                  <a:rPr lang="da-DK" dirty="0" err="1"/>
                  <a:t>multicollinearity</a:t>
                </a:r>
                <a:r>
                  <a:rPr lang="da-DK" dirty="0"/>
                  <a:t> is a </a:t>
                </a:r>
                <a:r>
                  <a:rPr lang="da-DK" dirty="0" err="1"/>
                  <a:t>serious</a:t>
                </a:r>
                <a:r>
                  <a:rPr lang="da-DK" dirty="0"/>
                  <a:t> problem </a:t>
                </a:r>
                <a:r>
                  <a:rPr lang="da-DK" dirty="0" err="1"/>
                  <a:t>here</a:t>
                </a:r>
                <a:r>
                  <a:rPr lang="da-DK" dirty="0"/>
                  <a:t>, and is not </a:t>
                </a:r>
                <a:r>
                  <a:rPr lang="da-DK" dirty="0" err="1"/>
                  <a:t>allowing</a:t>
                </a:r>
                <a:r>
                  <a:rPr lang="da-DK" dirty="0"/>
                  <a:t> </a:t>
                </a:r>
                <a:r>
                  <a:rPr lang="da-DK" dirty="0" err="1"/>
                  <a:t>us</a:t>
                </a:r>
                <a:r>
                  <a:rPr lang="da-DK" dirty="0"/>
                  <a:t> to </a:t>
                </a:r>
                <a:r>
                  <a:rPr lang="da-DK" dirty="0" err="1"/>
                  <a:t>estimate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𝑒𝑑𝑢𝑐</m:t>
                        </m:r>
                      </m:e>
                    </m:acc>
                    <m:r>
                      <a:rPr lang="da-DK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with </a:t>
                </a:r>
                <a:r>
                  <a:rPr lang="da-DK" dirty="0" err="1"/>
                  <a:t>much</a:t>
                </a:r>
                <a:r>
                  <a:rPr lang="da-DK" dirty="0"/>
                  <a:t> </a:t>
                </a:r>
                <a:r>
                  <a:rPr lang="da-DK" dirty="0" err="1"/>
                  <a:t>precision</a:t>
                </a:r>
                <a:r>
                  <a:rPr lang="da-DK" dirty="0"/>
                  <a:t>.</a:t>
                </a:r>
                <a:endParaRPr lang="da-DK" sz="1800" dirty="0"/>
              </a:p>
              <a:p>
                <a:pPr marL="0" indent="0">
                  <a:buNone/>
                </a:pPr>
                <a:endParaRPr lang="da-DK" sz="2400" dirty="0"/>
              </a:p>
              <a:p>
                <a:endParaRPr lang="da-DK" sz="2400" dirty="0"/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2D87DA88-0E0E-83C6-0C88-631CAFB58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42" y="4723522"/>
                <a:ext cx="10734116" cy="673906"/>
              </a:xfrm>
              <a:prstGeom prst="rect">
                <a:avLst/>
              </a:prstGeom>
              <a:blipFill>
                <a:blip r:embed="rId8"/>
                <a:stretch>
                  <a:fillRect l="-709" b="-188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98C247AC-EE26-9DFF-93CC-6A78500CBAB1}"/>
              </a:ext>
            </a:extLst>
          </p:cNvPr>
          <p:cNvSpPr txBox="1">
            <a:spLocks/>
          </p:cNvSpPr>
          <p:nvPr/>
        </p:nvSpPr>
        <p:spPr>
          <a:xfrm>
            <a:off x="673232" y="5368709"/>
            <a:ext cx="10734116" cy="7823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b="1" i="1" dirty="0">
                <a:solidFill>
                  <a:srgbClr val="FF0000"/>
                </a:solidFill>
              </a:rPr>
              <a:t>Extra </a:t>
            </a:r>
            <a:r>
              <a:rPr lang="da-DK" b="1" i="1" dirty="0" err="1">
                <a:solidFill>
                  <a:srgbClr val="FF0000"/>
                </a:solidFill>
              </a:rPr>
              <a:t>voluntary</a:t>
            </a:r>
            <a:r>
              <a:rPr lang="da-DK" b="1" i="1" dirty="0">
                <a:solidFill>
                  <a:srgbClr val="FF0000"/>
                </a:solidFill>
              </a:rPr>
              <a:t> at-home </a:t>
            </a:r>
            <a:r>
              <a:rPr lang="da-DK" b="1" i="1" dirty="0" err="1">
                <a:solidFill>
                  <a:srgbClr val="FF0000"/>
                </a:solidFill>
              </a:rPr>
              <a:t>exercise</a:t>
            </a:r>
            <a:r>
              <a:rPr lang="da-DK" b="1" i="1" dirty="0">
                <a:solidFill>
                  <a:srgbClr val="FF0000"/>
                </a:solidFill>
              </a:rPr>
              <a:t>: </a:t>
            </a:r>
            <a:r>
              <a:rPr lang="da-DK" b="1" i="1" dirty="0" err="1"/>
              <a:t>Compare</a:t>
            </a:r>
            <a:r>
              <a:rPr lang="da-DK" b="1" i="1" dirty="0"/>
              <a:t> all the </a:t>
            </a:r>
            <a:r>
              <a:rPr lang="da-DK" b="1" i="1" dirty="0" err="1"/>
              <a:t>estimates</a:t>
            </a:r>
            <a:r>
              <a:rPr lang="da-DK" b="1" i="1" dirty="0"/>
              <a:t> for </a:t>
            </a:r>
            <a:r>
              <a:rPr lang="da-DK" b="1" i="1" dirty="0" err="1"/>
              <a:t>retrun</a:t>
            </a:r>
            <a:r>
              <a:rPr lang="da-DK" b="1" i="1" dirty="0"/>
              <a:t> to </a:t>
            </a:r>
            <a:r>
              <a:rPr lang="da-DK" b="1" i="1" dirty="0" err="1"/>
              <a:t>education</a:t>
            </a:r>
            <a:r>
              <a:rPr lang="da-DK" b="1" i="1" dirty="0"/>
              <a:t> (</a:t>
            </a:r>
            <a:r>
              <a:rPr lang="da-DK" b="1" i="1" dirty="0" err="1"/>
              <a:t>both</a:t>
            </a:r>
            <a:r>
              <a:rPr lang="da-DK" b="1" i="1" dirty="0"/>
              <a:t> in terms of </a:t>
            </a:r>
            <a:r>
              <a:rPr lang="da-DK" b="1" i="1" dirty="0" err="1"/>
              <a:t>coefficient</a:t>
            </a:r>
            <a:r>
              <a:rPr lang="da-DK" b="1" i="1" dirty="0"/>
              <a:t> </a:t>
            </a:r>
            <a:r>
              <a:rPr lang="da-DK" b="1" i="1" dirty="0" err="1"/>
              <a:t>estimate</a:t>
            </a:r>
            <a:r>
              <a:rPr lang="da-DK" b="1" i="1" dirty="0"/>
              <a:t> and standard </a:t>
            </a:r>
            <a:r>
              <a:rPr lang="da-DK" b="1" i="1" dirty="0" err="1"/>
              <a:t>error</a:t>
            </a:r>
            <a:r>
              <a:rPr lang="da-DK" b="1" i="1" dirty="0"/>
              <a:t>) </a:t>
            </a:r>
            <a:r>
              <a:rPr lang="da-DK" b="1" i="1" dirty="0" err="1"/>
              <a:t>across</a:t>
            </a:r>
            <a:r>
              <a:rPr lang="da-DK" b="1" i="1" dirty="0"/>
              <a:t> </a:t>
            </a:r>
            <a:r>
              <a:rPr lang="da-DK" b="1" i="1" dirty="0" err="1"/>
              <a:t>exercise</a:t>
            </a:r>
            <a:r>
              <a:rPr lang="da-DK" b="1" i="1" dirty="0"/>
              <a:t> 3.1 and 3.2 and </a:t>
            </a:r>
            <a:r>
              <a:rPr lang="da-DK" b="1" i="1" dirty="0" err="1"/>
              <a:t>reflect</a:t>
            </a:r>
            <a:r>
              <a:rPr lang="da-DK" b="1" i="1" dirty="0"/>
              <a:t> on the differences and </a:t>
            </a:r>
            <a:r>
              <a:rPr lang="da-DK" b="1" i="1" dirty="0" err="1"/>
              <a:t>similarities</a:t>
            </a:r>
            <a:r>
              <a:rPr lang="da-DK" b="1" i="1" dirty="0"/>
              <a:t> </a:t>
            </a:r>
            <a:r>
              <a:rPr lang="da-DK" b="1" i="1" dirty="0" err="1"/>
              <a:t>between</a:t>
            </a:r>
            <a:r>
              <a:rPr lang="da-DK" b="1" i="1" dirty="0"/>
              <a:t> the </a:t>
            </a:r>
            <a:r>
              <a:rPr lang="da-DK" b="1" i="1" dirty="0" err="1"/>
              <a:t>different</a:t>
            </a:r>
            <a:r>
              <a:rPr lang="da-DK" b="1" i="1" dirty="0"/>
              <a:t> </a:t>
            </a:r>
            <a:r>
              <a:rPr lang="da-DK" b="1" i="1" dirty="0" err="1"/>
              <a:t>approaches</a:t>
            </a:r>
            <a:r>
              <a:rPr lang="da-DK" b="1" i="1" dirty="0"/>
              <a:t> to </a:t>
            </a:r>
            <a:r>
              <a:rPr lang="da-DK" b="1" i="1" dirty="0" err="1"/>
              <a:t>address</a:t>
            </a:r>
            <a:r>
              <a:rPr lang="da-DK" b="1" i="1" dirty="0"/>
              <a:t> the OVB due to </a:t>
            </a:r>
            <a:r>
              <a:rPr lang="da-DK" b="1" i="1" dirty="0" err="1"/>
              <a:t>unobserved</a:t>
            </a:r>
            <a:r>
              <a:rPr lang="da-DK" b="1" i="1" dirty="0"/>
              <a:t> </a:t>
            </a:r>
            <a:r>
              <a:rPr lang="da-DK" b="1" i="1" dirty="0" err="1"/>
              <a:t>ability</a:t>
            </a:r>
            <a:r>
              <a:rPr lang="da-DK" b="1" i="1" dirty="0"/>
              <a:t>.</a:t>
            </a:r>
            <a:endParaRPr lang="da-DK" sz="1800" b="1" i="1" dirty="0"/>
          </a:p>
          <a:p>
            <a:pPr marL="0" indent="0">
              <a:buNone/>
            </a:pPr>
            <a:endParaRPr lang="da-DK" sz="2400" dirty="0"/>
          </a:p>
          <a:p>
            <a:endParaRPr lang="da-DK" sz="2400" dirty="0"/>
          </a:p>
          <a:p>
            <a:pPr marL="0" indent="0">
              <a:buFont typeface="Wingdings" panose="05000000000000000000" pitchFamily="2" charset="2"/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09483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1" grpId="0"/>
      <p:bldP spid="7" grpId="0"/>
    </p:bldLst>
  </p:timing>
</p:sld>
</file>

<file path=ppt/theme/theme1.xml><?xml version="1.0" encoding="utf-8"?>
<a:theme xmlns:a="http://schemas.openxmlformats.org/drawingml/2006/main" name="Title and agenda">
  <a:themeElements>
    <a:clrScheme name="CBS 2023">
      <a:dk1>
        <a:sysClr val="windowText" lastClr="000000"/>
      </a:dk1>
      <a:lt1>
        <a:sysClr val="window" lastClr="FFFFFF"/>
      </a:lt1>
      <a:dk2>
        <a:srgbClr val="114739"/>
      </a:dk2>
      <a:lt2>
        <a:srgbClr val="6793D6"/>
      </a:lt2>
      <a:accent1>
        <a:srgbClr val="4967AA"/>
      </a:accent1>
      <a:accent2>
        <a:srgbClr val="50A092"/>
      </a:accent2>
      <a:accent3>
        <a:srgbClr val="BBD9F7"/>
      </a:accent3>
      <a:accent4>
        <a:srgbClr val="242E70"/>
      </a:accent4>
      <a:accent5>
        <a:srgbClr val="AA88BA"/>
      </a:accent5>
      <a:accent6>
        <a:srgbClr val="E66A57"/>
      </a:accent6>
      <a:hlink>
        <a:srgbClr val="6793D6"/>
      </a:hlink>
      <a:folHlink>
        <a:srgbClr val="6793D6"/>
      </a:folHlink>
    </a:clrScheme>
    <a:fontScheme name="CBS 2022">
      <a:majorFont>
        <a:latin typeface="CBS NEW"/>
        <a:ea typeface=""/>
        <a:cs typeface=""/>
      </a:majorFont>
      <a:minorFont>
        <a:latin typeface="CBS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160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Aft>
            <a:spcPts val="600"/>
          </a:spcAft>
          <a:buSzPct val="80000"/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BS Template 2023.potx" id="{FF102783-033F-4E19-B25C-BF83663829AE}" vid="{00E61FC6-C2EF-4209-A86F-3AF3BF67A0AA}"/>
    </a:ext>
  </a:extLst>
</a:theme>
</file>

<file path=ppt/theme/theme2.xml><?xml version="1.0" encoding="utf-8"?>
<a:theme xmlns:a="http://schemas.openxmlformats.org/drawingml/2006/main" name="Content">
  <a:themeElements>
    <a:clrScheme name="CBS 2023">
      <a:dk1>
        <a:sysClr val="windowText" lastClr="000000"/>
      </a:dk1>
      <a:lt1>
        <a:sysClr val="window" lastClr="FFFFFF"/>
      </a:lt1>
      <a:dk2>
        <a:srgbClr val="114739"/>
      </a:dk2>
      <a:lt2>
        <a:srgbClr val="6793D6"/>
      </a:lt2>
      <a:accent1>
        <a:srgbClr val="4967AA"/>
      </a:accent1>
      <a:accent2>
        <a:srgbClr val="50A092"/>
      </a:accent2>
      <a:accent3>
        <a:srgbClr val="BBD9F7"/>
      </a:accent3>
      <a:accent4>
        <a:srgbClr val="242E70"/>
      </a:accent4>
      <a:accent5>
        <a:srgbClr val="AA88BA"/>
      </a:accent5>
      <a:accent6>
        <a:srgbClr val="E66A57"/>
      </a:accent6>
      <a:hlink>
        <a:srgbClr val="6793D6"/>
      </a:hlink>
      <a:folHlink>
        <a:srgbClr val="6793D6"/>
      </a:folHlink>
    </a:clrScheme>
    <a:fontScheme name="CBS 2022">
      <a:majorFont>
        <a:latin typeface="CBS NEW"/>
        <a:ea typeface=""/>
        <a:cs typeface=""/>
      </a:majorFont>
      <a:minorFont>
        <a:latin typeface="CBS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140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Aft>
            <a:spcPts val="600"/>
          </a:spcAft>
          <a:buSzPct val="80000"/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BS Template 2023.potx" id="{FF102783-033F-4E19-B25C-BF83663829AE}" vid="{A35CCE93-A4F0-4223-8946-1750A9EB59C1}"/>
    </a:ext>
  </a:extLst>
</a:theme>
</file>

<file path=ppt/theme/theme3.xml><?xml version="1.0" encoding="utf-8"?>
<a:theme xmlns:a="http://schemas.openxmlformats.org/drawingml/2006/main" name="Content XL text">
  <a:themeElements>
    <a:clrScheme name="CBS 2023">
      <a:dk1>
        <a:sysClr val="windowText" lastClr="000000"/>
      </a:dk1>
      <a:lt1>
        <a:sysClr val="window" lastClr="FFFFFF"/>
      </a:lt1>
      <a:dk2>
        <a:srgbClr val="114739"/>
      </a:dk2>
      <a:lt2>
        <a:srgbClr val="6793D6"/>
      </a:lt2>
      <a:accent1>
        <a:srgbClr val="4967AA"/>
      </a:accent1>
      <a:accent2>
        <a:srgbClr val="50A092"/>
      </a:accent2>
      <a:accent3>
        <a:srgbClr val="BBD9F7"/>
      </a:accent3>
      <a:accent4>
        <a:srgbClr val="242E70"/>
      </a:accent4>
      <a:accent5>
        <a:srgbClr val="AA88BA"/>
      </a:accent5>
      <a:accent6>
        <a:srgbClr val="E66A57"/>
      </a:accent6>
      <a:hlink>
        <a:srgbClr val="6793D6"/>
      </a:hlink>
      <a:folHlink>
        <a:srgbClr val="6793D6"/>
      </a:folHlink>
    </a:clrScheme>
    <a:fontScheme name="CBS 2022">
      <a:majorFont>
        <a:latin typeface="CBS NEW"/>
        <a:ea typeface=""/>
        <a:cs typeface=""/>
      </a:majorFont>
      <a:minorFont>
        <a:latin typeface="CBS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160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Aft>
            <a:spcPts val="600"/>
          </a:spcAft>
          <a:buSzPct val="80000"/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BS Template 2023.potx" id="{FF102783-033F-4E19-B25C-BF83663829AE}" vid="{B0C54D65-6F22-4EE4-9919-A312038483C9}"/>
    </a:ext>
  </a:extLst>
</a:theme>
</file>

<file path=ppt/theme/theme4.xml><?xml version="1.0" encoding="utf-8"?>
<a:theme xmlns:a="http://schemas.openxmlformats.org/drawingml/2006/main" name="Chapter pages">
  <a:themeElements>
    <a:clrScheme name="CBS 2023">
      <a:dk1>
        <a:sysClr val="windowText" lastClr="000000"/>
      </a:dk1>
      <a:lt1>
        <a:sysClr val="window" lastClr="FFFFFF"/>
      </a:lt1>
      <a:dk2>
        <a:srgbClr val="114739"/>
      </a:dk2>
      <a:lt2>
        <a:srgbClr val="6793D6"/>
      </a:lt2>
      <a:accent1>
        <a:srgbClr val="4967AA"/>
      </a:accent1>
      <a:accent2>
        <a:srgbClr val="50A092"/>
      </a:accent2>
      <a:accent3>
        <a:srgbClr val="BBD9F7"/>
      </a:accent3>
      <a:accent4>
        <a:srgbClr val="242E70"/>
      </a:accent4>
      <a:accent5>
        <a:srgbClr val="AA88BA"/>
      </a:accent5>
      <a:accent6>
        <a:srgbClr val="E66A57"/>
      </a:accent6>
      <a:hlink>
        <a:srgbClr val="6793D6"/>
      </a:hlink>
      <a:folHlink>
        <a:srgbClr val="6793D6"/>
      </a:folHlink>
    </a:clrScheme>
    <a:fontScheme name="CBS 2022">
      <a:majorFont>
        <a:latin typeface="CBS NEW"/>
        <a:ea typeface=""/>
        <a:cs typeface=""/>
      </a:majorFont>
      <a:minorFont>
        <a:latin typeface="CBS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160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Aft>
            <a:spcPts val="600"/>
          </a:spcAft>
          <a:buSzPct val="80000"/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BS Template 2023.potx" id="{FF102783-033F-4E19-B25C-BF83663829AE}" vid="{65CC263A-3747-4CA8-B72C-E019CC0F1A6A}"/>
    </a:ext>
  </a:extLst>
</a:theme>
</file>

<file path=ppt/theme/theme5.xml><?xml version="1.0" encoding="utf-8"?>
<a:theme xmlns:a="http://schemas.openxmlformats.org/drawingml/2006/main" name="User Guide">
  <a:themeElements>
    <a:clrScheme name="CBS 2023">
      <a:dk1>
        <a:sysClr val="windowText" lastClr="000000"/>
      </a:dk1>
      <a:lt1>
        <a:sysClr val="window" lastClr="FFFFFF"/>
      </a:lt1>
      <a:dk2>
        <a:srgbClr val="114739"/>
      </a:dk2>
      <a:lt2>
        <a:srgbClr val="6793D6"/>
      </a:lt2>
      <a:accent1>
        <a:srgbClr val="4967AA"/>
      </a:accent1>
      <a:accent2>
        <a:srgbClr val="50A092"/>
      </a:accent2>
      <a:accent3>
        <a:srgbClr val="BBD9F7"/>
      </a:accent3>
      <a:accent4>
        <a:srgbClr val="242E70"/>
      </a:accent4>
      <a:accent5>
        <a:srgbClr val="AA88BA"/>
      </a:accent5>
      <a:accent6>
        <a:srgbClr val="E66A57"/>
      </a:accent6>
      <a:hlink>
        <a:srgbClr val="6793D6"/>
      </a:hlink>
      <a:folHlink>
        <a:srgbClr val="6793D6"/>
      </a:folHlink>
    </a:clrScheme>
    <a:fontScheme name="CBS 2022">
      <a:majorFont>
        <a:latin typeface="CBS NEW"/>
        <a:ea typeface=""/>
        <a:cs typeface=""/>
      </a:majorFont>
      <a:minorFont>
        <a:latin typeface="CBS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160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Aft>
            <a:spcPts val="600"/>
          </a:spcAft>
          <a:buSzPct val="80000"/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BS Template 2023.potx" id="{FF102783-033F-4E19-B25C-BF83663829AE}" vid="{33BD60D9-08ED-4C21-8416-A65A0FE7322D}"/>
    </a:ext>
  </a:extLst>
</a:theme>
</file>

<file path=ppt/theme/theme6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4088CFD92CB84591B0BA653A980A1B" ma:contentTypeVersion="16" ma:contentTypeDescription="Create a new document." ma:contentTypeScope="" ma:versionID="af448d847d97394c3a7acc5e551ef35e">
  <xsd:schema xmlns:xsd="http://www.w3.org/2001/XMLSchema" xmlns:xs="http://www.w3.org/2001/XMLSchema" xmlns:p="http://schemas.microsoft.com/office/2006/metadata/properties" xmlns:ns2="991c1ef5-9d83-4e7d-9ca6-4d3d2cd12d7a" xmlns:ns3="ba2d4ddc-015b-4053-98ea-30d264347ee5" xmlns:ns4="e5b2cd8e-b9b5-43cb-8334-977447341bc5" targetNamespace="http://schemas.microsoft.com/office/2006/metadata/properties" ma:root="true" ma:fieldsID="6b986e80a71c770b9c3c0935b3c26970" ns2:_="" ns3:_="" ns4:_="">
    <xsd:import namespace="991c1ef5-9d83-4e7d-9ca6-4d3d2cd12d7a"/>
    <xsd:import namespace="ba2d4ddc-015b-4053-98ea-30d264347ee5"/>
    <xsd:import namespace="e5b2cd8e-b9b5-43cb-8334-977447341b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1c1ef5-9d83-4e7d-9ca6-4d3d2cd12d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62caacc-edf8-42da-adb8-e01fde2280f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2d4ddc-015b-4053-98ea-30d264347ee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b2cd8e-b9b5-43cb-8334-977447341bc5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c7268230-0e2d-4e2c-90b4-25c31c99e6d6}" ma:internalName="TaxCatchAll" ma:showField="CatchAllData" ma:web="ba2d4ddc-015b-4053-98ea-30d264347e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D7F781-534F-44A7-9162-52C79426F5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1c1ef5-9d83-4e7d-9ca6-4d3d2cd12d7a"/>
    <ds:schemaRef ds:uri="ba2d4ddc-015b-4053-98ea-30d264347ee5"/>
    <ds:schemaRef ds:uri="e5b2cd8e-b9b5-43cb-8334-977447341b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FCDE07-7C0C-442F-AD65-81CB713304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 and agenda</Template>
  <TotalTime>5168</TotalTime>
  <Words>4965</Words>
  <Application>Microsoft Macintosh PowerPoint</Application>
  <PresentationFormat>Widescreen</PresentationFormat>
  <Paragraphs>586</Paragraphs>
  <Slides>23</Slides>
  <Notes>23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5</vt:i4>
      </vt:variant>
      <vt:variant>
        <vt:lpstr>Slidetitler</vt:lpstr>
      </vt:variant>
      <vt:variant>
        <vt:i4>23</vt:i4>
      </vt:variant>
    </vt:vector>
  </HeadingPairs>
  <TitlesOfParts>
    <vt:vector size="35" baseType="lpstr">
      <vt:lpstr>CBS NEW</vt:lpstr>
      <vt:lpstr>Cambria Math</vt:lpstr>
      <vt:lpstr>Calibri</vt:lpstr>
      <vt:lpstr>Wingdings</vt:lpstr>
      <vt:lpstr>CBS Serif</vt:lpstr>
      <vt:lpstr>Arial</vt:lpstr>
      <vt:lpstr>CBS Sans</vt:lpstr>
      <vt:lpstr>Title and agenda</vt:lpstr>
      <vt:lpstr>Content</vt:lpstr>
      <vt:lpstr>Content XL text</vt:lpstr>
      <vt:lpstr>Chapter pages</vt:lpstr>
      <vt:lpstr>User Guide</vt:lpstr>
      <vt:lpstr>Econometrics of Firm Data</vt:lpstr>
      <vt:lpstr>Problem Set 3 – Proxy and Instrumental Variables</vt:lpstr>
      <vt:lpstr>Problem Set 3 – Proxy and Instrumental Variables</vt:lpstr>
      <vt:lpstr>Problem Set 3 – Proxy and Instrumental Variables</vt:lpstr>
      <vt:lpstr>Problem Set 3 – Proxy and Instrumental Variables</vt:lpstr>
      <vt:lpstr>Problem Set 3 – Proxy and Instrumental Variables</vt:lpstr>
      <vt:lpstr>Problem Set 3 – Proxy and Instrumental Variables</vt:lpstr>
      <vt:lpstr>Problem Set 3 – Proxy and Instrumental Variables</vt:lpstr>
      <vt:lpstr>Problem Set 3 – Proxy and Instrumental Variables</vt:lpstr>
      <vt:lpstr>Problem Set 3 – Proxy and Instrumental Variables</vt:lpstr>
      <vt:lpstr>Problem Set 3 – Proxy and Instrumental Variables</vt:lpstr>
      <vt:lpstr>Problem Set 3 – Proxy and Instrumental Variables</vt:lpstr>
      <vt:lpstr>Problem Set 3 – Proxy and Instrumental Variables</vt:lpstr>
      <vt:lpstr>Problem Set 3 – Proxy and Instrumental Variables</vt:lpstr>
      <vt:lpstr>Problem Set 4, Part 1 - Simultaneous Equation Models  </vt:lpstr>
      <vt:lpstr>Problem Set 4, Part 1 - Simultaneous Equation Models  </vt:lpstr>
      <vt:lpstr>Problem Set 4, Part 1 - Simultaneous Equation Models  </vt:lpstr>
      <vt:lpstr>Problem Set 4, Part 1 - Simultaneous Equation Models  </vt:lpstr>
      <vt:lpstr>Problem Set 4, Part 1 - Simultaneous Equation Models  </vt:lpstr>
      <vt:lpstr>Problem Set 4, Part 1 - Simultaneous Equation Models  </vt:lpstr>
      <vt:lpstr>Problem Set 4, Part 1 - Simultaneous Equation Models  </vt:lpstr>
      <vt:lpstr>Problem Set 4, Part 2 - Pooled Cross Section Models  </vt:lpstr>
      <vt:lpstr>Problem Set 4, Part 2 - Pooled Cross Section Models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Econometrics of Firm Data</dc:title>
  <dc:creator>Mette Suder Franck</dc:creator>
  <cp:lastModifiedBy>Mette Suder Franck</cp:lastModifiedBy>
  <cp:revision>206</cp:revision>
  <cp:lastPrinted>2025-10-10T07:39:49Z</cp:lastPrinted>
  <dcterms:created xsi:type="dcterms:W3CDTF">2025-09-06T09:45:00Z</dcterms:created>
  <dcterms:modified xsi:type="dcterms:W3CDTF">2025-10-10T10:15:46Z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omnidocs.com</vt:lpwstr>
  </property>
</Properties>
</file>